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0" d="100"/>
          <a:sy n="90" d="100"/>
        </p:scale>
        <p:origin x="-376" y="8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758D18-16F7-5040-A45D-846ED5E92AAF}" type="datetimeFigureOut">
              <a:rPr lang="en-US" smtClean="0"/>
              <a:t>4/5/13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C52CD-EADD-414B-B437-FDB38EE65AA0}" type="slidenum">
              <a:rPr lang="en-US" smtClean="0"/>
              <a:t>‹#›</a:t>
            </a:fld>
            <a:endParaRPr lang="en-US"/>
          </a:p>
        </p:txBody>
      </p:sp>
    </p:spTree>
    <p:extLst>
      <p:ext uri="{BB962C8B-B14F-4D97-AF65-F5344CB8AC3E}">
        <p14:creationId xmlns:p14="http://schemas.microsoft.com/office/powerpoint/2010/main" val="208401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758D18-16F7-5040-A45D-846ED5E92AAF}" type="datetimeFigureOut">
              <a:rPr lang="en-US" smtClean="0"/>
              <a:t>4/5/13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C52CD-EADD-414B-B437-FDB38EE65AA0}" type="slidenum">
              <a:rPr lang="en-US" smtClean="0"/>
              <a:t>‹#›</a:t>
            </a:fld>
            <a:endParaRPr lang="en-US"/>
          </a:p>
        </p:txBody>
      </p:sp>
    </p:spTree>
    <p:extLst>
      <p:ext uri="{BB962C8B-B14F-4D97-AF65-F5344CB8AC3E}">
        <p14:creationId xmlns:p14="http://schemas.microsoft.com/office/powerpoint/2010/main" val="482910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758D18-16F7-5040-A45D-846ED5E92AAF}" type="datetimeFigureOut">
              <a:rPr lang="en-US" smtClean="0"/>
              <a:t>4/5/13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C52CD-EADD-414B-B437-FDB38EE65AA0}" type="slidenum">
              <a:rPr lang="en-US" smtClean="0"/>
              <a:t>‹#›</a:t>
            </a:fld>
            <a:endParaRPr lang="en-US"/>
          </a:p>
        </p:txBody>
      </p:sp>
    </p:spTree>
    <p:extLst>
      <p:ext uri="{BB962C8B-B14F-4D97-AF65-F5344CB8AC3E}">
        <p14:creationId xmlns:p14="http://schemas.microsoft.com/office/powerpoint/2010/main" val="3158344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758D18-16F7-5040-A45D-846ED5E92AAF}" type="datetimeFigureOut">
              <a:rPr lang="en-US" smtClean="0"/>
              <a:t>4/5/13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C52CD-EADD-414B-B437-FDB38EE65AA0}" type="slidenum">
              <a:rPr lang="en-US" smtClean="0"/>
              <a:t>‹#›</a:t>
            </a:fld>
            <a:endParaRPr lang="en-US"/>
          </a:p>
        </p:txBody>
      </p:sp>
    </p:spTree>
    <p:extLst>
      <p:ext uri="{BB962C8B-B14F-4D97-AF65-F5344CB8AC3E}">
        <p14:creationId xmlns:p14="http://schemas.microsoft.com/office/powerpoint/2010/main" val="258288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758D18-16F7-5040-A45D-846ED5E92AAF}" type="datetimeFigureOut">
              <a:rPr lang="en-US" smtClean="0"/>
              <a:t>4/5/13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C52CD-EADD-414B-B437-FDB38EE65AA0}" type="slidenum">
              <a:rPr lang="en-US" smtClean="0"/>
              <a:t>‹#›</a:t>
            </a:fld>
            <a:endParaRPr lang="en-US"/>
          </a:p>
        </p:txBody>
      </p:sp>
    </p:spTree>
    <p:extLst>
      <p:ext uri="{BB962C8B-B14F-4D97-AF65-F5344CB8AC3E}">
        <p14:creationId xmlns:p14="http://schemas.microsoft.com/office/powerpoint/2010/main" val="3629426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758D18-16F7-5040-A45D-846ED5E92AAF}" type="datetimeFigureOut">
              <a:rPr lang="en-US" smtClean="0"/>
              <a:t>4/5/13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C52CD-EADD-414B-B437-FDB38EE65AA0}" type="slidenum">
              <a:rPr lang="en-US" smtClean="0"/>
              <a:t>‹#›</a:t>
            </a:fld>
            <a:endParaRPr lang="en-US"/>
          </a:p>
        </p:txBody>
      </p:sp>
    </p:spTree>
    <p:extLst>
      <p:ext uri="{BB962C8B-B14F-4D97-AF65-F5344CB8AC3E}">
        <p14:creationId xmlns:p14="http://schemas.microsoft.com/office/powerpoint/2010/main" val="2321242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758D18-16F7-5040-A45D-846ED5E92AAF}" type="datetimeFigureOut">
              <a:rPr lang="en-US" smtClean="0"/>
              <a:t>4/5/13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1C52CD-EADD-414B-B437-FDB38EE65AA0}" type="slidenum">
              <a:rPr lang="en-US" smtClean="0"/>
              <a:t>‹#›</a:t>
            </a:fld>
            <a:endParaRPr lang="en-US"/>
          </a:p>
        </p:txBody>
      </p:sp>
    </p:spTree>
    <p:extLst>
      <p:ext uri="{BB962C8B-B14F-4D97-AF65-F5344CB8AC3E}">
        <p14:creationId xmlns:p14="http://schemas.microsoft.com/office/powerpoint/2010/main" val="3158896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758D18-16F7-5040-A45D-846ED5E92AAF}" type="datetimeFigureOut">
              <a:rPr lang="en-US" smtClean="0"/>
              <a:t>4/5/13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1C52CD-EADD-414B-B437-FDB38EE65AA0}" type="slidenum">
              <a:rPr lang="en-US" smtClean="0"/>
              <a:t>‹#›</a:t>
            </a:fld>
            <a:endParaRPr lang="en-US"/>
          </a:p>
        </p:txBody>
      </p:sp>
    </p:spTree>
    <p:extLst>
      <p:ext uri="{BB962C8B-B14F-4D97-AF65-F5344CB8AC3E}">
        <p14:creationId xmlns:p14="http://schemas.microsoft.com/office/powerpoint/2010/main" val="1720733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758D18-16F7-5040-A45D-846ED5E92AAF}" type="datetimeFigureOut">
              <a:rPr lang="en-US" smtClean="0"/>
              <a:t>4/5/13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1C52CD-EADD-414B-B437-FDB38EE65AA0}" type="slidenum">
              <a:rPr lang="en-US" smtClean="0"/>
              <a:t>‹#›</a:t>
            </a:fld>
            <a:endParaRPr lang="en-US"/>
          </a:p>
        </p:txBody>
      </p:sp>
    </p:spTree>
    <p:extLst>
      <p:ext uri="{BB962C8B-B14F-4D97-AF65-F5344CB8AC3E}">
        <p14:creationId xmlns:p14="http://schemas.microsoft.com/office/powerpoint/2010/main" val="696221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758D18-16F7-5040-A45D-846ED5E92AAF}" type="datetimeFigureOut">
              <a:rPr lang="en-US" smtClean="0"/>
              <a:t>4/5/13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C52CD-EADD-414B-B437-FDB38EE65AA0}" type="slidenum">
              <a:rPr lang="en-US" smtClean="0"/>
              <a:t>‹#›</a:t>
            </a:fld>
            <a:endParaRPr lang="en-US"/>
          </a:p>
        </p:txBody>
      </p:sp>
    </p:spTree>
    <p:extLst>
      <p:ext uri="{BB962C8B-B14F-4D97-AF65-F5344CB8AC3E}">
        <p14:creationId xmlns:p14="http://schemas.microsoft.com/office/powerpoint/2010/main" val="903033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758D18-16F7-5040-A45D-846ED5E92AAF}" type="datetimeFigureOut">
              <a:rPr lang="en-US" smtClean="0"/>
              <a:t>4/5/13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C52CD-EADD-414B-B437-FDB38EE65AA0}" type="slidenum">
              <a:rPr lang="en-US" smtClean="0"/>
              <a:t>‹#›</a:t>
            </a:fld>
            <a:endParaRPr lang="en-US"/>
          </a:p>
        </p:txBody>
      </p:sp>
    </p:spTree>
    <p:extLst>
      <p:ext uri="{BB962C8B-B14F-4D97-AF65-F5344CB8AC3E}">
        <p14:creationId xmlns:p14="http://schemas.microsoft.com/office/powerpoint/2010/main" val="271444899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758D18-16F7-5040-A45D-846ED5E92AAF}" type="datetimeFigureOut">
              <a:rPr lang="en-US" smtClean="0"/>
              <a:t>4/5/13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C52CD-EADD-414B-B437-FDB38EE65AA0}" type="slidenum">
              <a:rPr lang="en-US" smtClean="0"/>
              <a:t>‹#›</a:t>
            </a:fld>
            <a:endParaRPr lang="en-US"/>
          </a:p>
        </p:txBody>
      </p:sp>
    </p:spTree>
    <p:extLst>
      <p:ext uri="{BB962C8B-B14F-4D97-AF65-F5344CB8AC3E}">
        <p14:creationId xmlns:p14="http://schemas.microsoft.com/office/powerpoint/2010/main" val="3298871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76200" y="152400"/>
            <a:ext cx="8915400" cy="65532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 name="Oval 5"/>
          <p:cNvSpPr>
            <a:spLocks noChangeArrowheads="1"/>
          </p:cNvSpPr>
          <p:nvPr/>
        </p:nvSpPr>
        <p:spPr bwMode="auto">
          <a:xfrm>
            <a:off x="2819400" y="533400"/>
            <a:ext cx="3429000" cy="962025"/>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 name="Text Box 7"/>
          <p:cNvSpPr txBox="1">
            <a:spLocks noChangeArrowheads="1"/>
          </p:cNvSpPr>
          <p:nvPr/>
        </p:nvSpPr>
        <p:spPr bwMode="auto">
          <a:xfrm>
            <a:off x="3725335" y="160339"/>
            <a:ext cx="2362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pPr>
            <a:r>
              <a:rPr lang="en-US" dirty="0"/>
              <a:t>This Chapter: </a:t>
            </a:r>
          </a:p>
        </p:txBody>
      </p:sp>
      <p:sp>
        <p:nvSpPr>
          <p:cNvPr id="7" name="Line 8"/>
          <p:cNvSpPr>
            <a:spLocks noChangeShapeType="1"/>
          </p:cNvSpPr>
          <p:nvPr/>
        </p:nvSpPr>
        <p:spPr bwMode="auto">
          <a:xfrm>
            <a:off x="2514600" y="942975"/>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 name="Line 9"/>
          <p:cNvSpPr>
            <a:spLocks noChangeShapeType="1"/>
          </p:cNvSpPr>
          <p:nvPr/>
        </p:nvSpPr>
        <p:spPr bwMode="auto">
          <a:xfrm>
            <a:off x="5943600" y="1019175"/>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 name="Rectangle 10"/>
          <p:cNvSpPr>
            <a:spLocks noChangeArrowheads="1"/>
          </p:cNvSpPr>
          <p:nvPr/>
        </p:nvSpPr>
        <p:spPr bwMode="auto">
          <a:xfrm>
            <a:off x="304800" y="638175"/>
            <a:ext cx="2438400" cy="4286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 name="Rectangle 11"/>
          <p:cNvSpPr>
            <a:spLocks noChangeArrowheads="1"/>
          </p:cNvSpPr>
          <p:nvPr/>
        </p:nvSpPr>
        <p:spPr bwMode="auto">
          <a:xfrm>
            <a:off x="6324600" y="714375"/>
            <a:ext cx="2438400" cy="4286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 name="Text Box 12"/>
          <p:cNvSpPr txBox="1">
            <a:spLocks noChangeArrowheads="1"/>
          </p:cNvSpPr>
          <p:nvPr/>
        </p:nvSpPr>
        <p:spPr bwMode="auto">
          <a:xfrm>
            <a:off x="762000" y="273050"/>
            <a:ext cx="2057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pPr>
            <a:r>
              <a:rPr lang="en-US" sz="1600" dirty="0">
                <a:latin typeface="Times New Roman"/>
                <a:cs typeface="Times New Roman"/>
              </a:rPr>
              <a:t>Last Chapter</a:t>
            </a:r>
          </a:p>
        </p:txBody>
      </p:sp>
      <p:sp>
        <p:nvSpPr>
          <p:cNvPr id="12" name="Text Box 13"/>
          <p:cNvSpPr txBox="1">
            <a:spLocks noChangeArrowheads="1"/>
          </p:cNvSpPr>
          <p:nvPr/>
        </p:nvSpPr>
        <p:spPr bwMode="auto">
          <a:xfrm>
            <a:off x="6874933" y="349250"/>
            <a:ext cx="2057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pPr>
            <a:r>
              <a:rPr lang="en-US" sz="1600" dirty="0">
                <a:latin typeface="Times New Roman"/>
                <a:cs typeface="Times New Roman"/>
              </a:rPr>
              <a:t>Next Chapter</a:t>
            </a:r>
          </a:p>
        </p:txBody>
      </p:sp>
      <p:sp>
        <p:nvSpPr>
          <p:cNvPr id="13" name="Text Box 14"/>
          <p:cNvSpPr txBox="1">
            <a:spLocks noChangeArrowheads="1"/>
          </p:cNvSpPr>
          <p:nvPr/>
        </p:nvSpPr>
        <p:spPr bwMode="auto">
          <a:xfrm>
            <a:off x="448732" y="638175"/>
            <a:ext cx="21336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50000"/>
              </a:spcBef>
            </a:pPr>
            <a:r>
              <a:rPr lang="en-US" sz="1200" dirty="0" smtClean="0">
                <a:latin typeface="Times New Roman"/>
                <a:cs typeface="Times New Roman"/>
              </a:rPr>
              <a:t>Ch. </a:t>
            </a:r>
            <a:r>
              <a:rPr lang="en-US" sz="1200" dirty="0" smtClean="0">
                <a:latin typeface="Times New Roman"/>
                <a:cs typeface="Times New Roman"/>
              </a:rPr>
              <a:t>25- The Great Depression</a:t>
            </a:r>
            <a:endParaRPr lang="en-US" sz="1200" dirty="0">
              <a:latin typeface="Times New Roman"/>
              <a:cs typeface="Times New Roman"/>
            </a:endParaRPr>
          </a:p>
          <a:p>
            <a:pPr algn="ctr" eaLnBrk="1" hangingPunct="1">
              <a:spcBef>
                <a:spcPct val="50000"/>
              </a:spcBef>
            </a:pPr>
            <a:endParaRPr lang="en-US" sz="1200" dirty="0"/>
          </a:p>
        </p:txBody>
      </p:sp>
      <p:sp>
        <p:nvSpPr>
          <p:cNvPr id="14" name="Text Box 15"/>
          <p:cNvSpPr txBox="1">
            <a:spLocks noChangeArrowheads="1"/>
          </p:cNvSpPr>
          <p:nvPr/>
        </p:nvSpPr>
        <p:spPr bwMode="auto">
          <a:xfrm>
            <a:off x="2810932" y="617011"/>
            <a:ext cx="3505200" cy="815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50000"/>
              </a:spcBef>
            </a:pPr>
            <a:r>
              <a:rPr lang="en-US" sz="1400" b="1" dirty="0" err="1">
                <a:latin typeface="Times New Roman"/>
                <a:cs typeface="Times New Roman"/>
              </a:rPr>
              <a:t>Ch</a:t>
            </a:r>
            <a:r>
              <a:rPr lang="en-US" sz="1400" b="1" dirty="0">
                <a:latin typeface="Times New Roman"/>
                <a:cs typeface="Times New Roman"/>
              </a:rPr>
              <a:t> </a:t>
            </a:r>
            <a:r>
              <a:rPr lang="en-US" sz="1400" b="1" dirty="0" smtClean="0">
                <a:latin typeface="Times New Roman"/>
                <a:cs typeface="Times New Roman"/>
              </a:rPr>
              <a:t>26- World War II</a:t>
            </a:r>
            <a:endParaRPr lang="en-US" sz="1400" b="1" dirty="0" smtClean="0">
              <a:latin typeface="Times New Roman"/>
              <a:cs typeface="Times New Roman"/>
            </a:endParaRPr>
          </a:p>
          <a:p>
            <a:pPr algn="ctr" eaLnBrk="1" hangingPunct="1">
              <a:spcBef>
                <a:spcPct val="50000"/>
              </a:spcBef>
            </a:pPr>
            <a:r>
              <a:rPr lang="en-US" sz="1100" b="1" dirty="0" smtClean="0">
                <a:latin typeface="Times New Roman"/>
                <a:cs typeface="Times New Roman"/>
              </a:rPr>
              <a:t>1938-1945</a:t>
            </a:r>
          </a:p>
          <a:p>
            <a:pPr algn="ctr" eaLnBrk="1" hangingPunct="1">
              <a:spcBef>
                <a:spcPct val="50000"/>
              </a:spcBef>
            </a:pPr>
            <a:r>
              <a:rPr lang="en-US" sz="1100" b="1" dirty="0" smtClean="0">
                <a:latin typeface="Times New Roman"/>
                <a:cs typeface="Times New Roman"/>
              </a:rPr>
              <a:t>Pgs</a:t>
            </a:r>
            <a:r>
              <a:rPr lang="en-US" sz="1100" b="1" dirty="0" smtClean="0">
                <a:latin typeface="Times New Roman"/>
                <a:cs typeface="Times New Roman"/>
              </a:rPr>
              <a:t>. </a:t>
            </a:r>
            <a:r>
              <a:rPr lang="en-US" sz="1100" b="1" dirty="0" smtClean="0">
                <a:latin typeface="Times New Roman"/>
                <a:cs typeface="Times New Roman"/>
              </a:rPr>
              <a:t>803-833</a:t>
            </a:r>
            <a:endParaRPr lang="en-US" sz="1100" b="1" dirty="0">
              <a:latin typeface="Times New Roman"/>
              <a:cs typeface="Times New Roman"/>
            </a:endParaRPr>
          </a:p>
        </p:txBody>
      </p:sp>
      <p:sp>
        <p:nvSpPr>
          <p:cNvPr id="15" name="Text Box 17"/>
          <p:cNvSpPr txBox="1">
            <a:spLocks noChangeArrowheads="1"/>
          </p:cNvSpPr>
          <p:nvPr/>
        </p:nvSpPr>
        <p:spPr bwMode="auto">
          <a:xfrm>
            <a:off x="6265336" y="702733"/>
            <a:ext cx="2514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50000"/>
              </a:spcBef>
            </a:pPr>
            <a:r>
              <a:rPr lang="en-US" sz="1200" dirty="0" smtClean="0">
                <a:latin typeface="Times New Roman"/>
                <a:cs typeface="Times New Roman"/>
              </a:rPr>
              <a:t>Ch. </a:t>
            </a:r>
            <a:r>
              <a:rPr lang="en-US" sz="1200" dirty="0" smtClean="0">
                <a:latin typeface="Times New Roman"/>
                <a:cs typeface="Times New Roman"/>
              </a:rPr>
              <a:t>27- The Cold War</a:t>
            </a:r>
            <a:endParaRPr lang="en-US" sz="1200" dirty="0">
              <a:latin typeface="Times New Roman"/>
              <a:cs typeface="Times New Roman"/>
            </a:endParaRPr>
          </a:p>
        </p:txBody>
      </p:sp>
      <p:sp>
        <p:nvSpPr>
          <p:cNvPr id="16" name="Line 23"/>
          <p:cNvSpPr>
            <a:spLocks noChangeShapeType="1"/>
          </p:cNvSpPr>
          <p:nvPr/>
        </p:nvSpPr>
        <p:spPr bwMode="auto">
          <a:xfrm>
            <a:off x="5486400" y="1600200"/>
            <a:ext cx="6096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 name="Rectangle 24"/>
          <p:cNvSpPr>
            <a:spLocks noChangeArrowheads="1"/>
          </p:cNvSpPr>
          <p:nvPr/>
        </p:nvSpPr>
        <p:spPr bwMode="auto">
          <a:xfrm>
            <a:off x="4648200" y="2209800"/>
            <a:ext cx="4114800" cy="2954867"/>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8" name="Text Box 25"/>
          <p:cNvSpPr txBox="1">
            <a:spLocks noChangeArrowheads="1"/>
          </p:cNvSpPr>
          <p:nvPr/>
        </p:nvSpPr>
        <p:spPr bwMode="auto">
          <a:xfrm>
            <a:off x="4715941" y="1888067"/>
            <a:ext cx="37338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pPr>
            <a:r>
              <a:rPr lang="en-US" sz="1600" b="1" dirty="0">
                <a:latin typeface="Times New Roman"/>
                <a:cs typeface="Times New Roman"/>
              </a:rPr>
              <a:t>Essential Questions for the Chapter</a:t>
            </a:r>
            <a:r>
              <a:rPr lang="en-US" sz="1400" b="1" dirty="0"/>
              <a:t>:</a:t>
            </a:r>
          </a:p>
        </p:txBody>
      </p:sp>
      <p:sp>
        <p:nvSpPr>
          <p:cNvPr id="19" name="Line 26"/>
          <p:cNvSpPr>
            <a:spLocks noChangeShapeType="1"/>
          </p:cNvSpPr>
          <p:nvPr/>
        </p:nvSpPr>
        <p:spPr bwMode="auto">
          <a:xfrm flipH="1">
            <a:off x="3200400" y="1600200"/>
            <a:ext cx="7620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 name="Rectangle 27"/>
          <p:cNvSpPr>
            <a:spLocks noChangeArrowheads="1"/>
          </p:cNvSpPr>
          <p:nvPr/>
        </p:nvSpPr>
        <p:spPr bwMode="auto">
          <a:xfrm>
            <a:off x="304800" y="1905000"/>
            <a:ext cx="3886200" cy="14478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 name="Text Box 28"/>
          <p:cNvSpPr txBox="1">
            <a:spLocks noChangeArrowheads="1"/>
          </p:cNvSpPr>
          <p:nvPr/>
        </p:nvSpPr>
        <p:spPr bwMode="auto">
          <a:xfrm>
            <a:off x="338669" y="1524529"/>
            <a:ext cx="20574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pPr>
            <a:r>
              <a:rPr lang="en-US" sz="1600" b="1" dirty="0">
                <a:latin typeface="Times New Roman"/>
                <a:cs typeface="Times New Roman"/>
              </a:rPr>
              <a:t>Is about</a:t>
            </a:r>
            <a:r>
              <a:rPr lang="en-US" sz="1600" b="1" dirty="0"/>
              <a:t>:</a:t>
            </a:r>
          </a:p>
        </p:txBody>
      </p:sp>
      <p:sp>
        <p:nvSpPr>
          <p:cNvPr id="22" name="Text Box 30"/>
          <p:cNvSpPr txBox="1">
            <a:spLocks noChangeArrowheads="1"/>
          </p:cNvSpPr>
          <p:nvPr/>
        </p:nvSpPr>
        <p:spPr bwMode="auto">
          <a:xfrm>
            <a:off x="4038600" y="5901267"/>
            <a:ext cx="2057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50000"/>
              </a:spcBef>
            </a:pPr>
            <a:r>
              <a:rPr lang="en-US" sz="1200" dirty="0">
                <a:latin typeface="Times New Roman"/>
                <a:cs typeface="Times New Roman"/>
              </a:rPr>
              <a:t>Approximate time</a:t>
            </a:r>
            <a:r>
              <a:rPr lang="en-US" sz="1200" dirty="0">
                <a:latin typeface="Abadi MT Condensed" charset="0"/>
              </a:rPr>
              <a:t>:</a:t>
            </a:r>
          </a:p>
        </p:txBody>
      </p:sp>
      <p:sp>
        <p:nvSpPr>
          <p:cNvPr id="23" name="Text Box 31"/>
          <p:cNvSpPr txBox="1">
            <a:spLocks noChangeArrowheads="1"/>
          </p:cNvSpPr>
          <p:nvPr/>
        </p:nvSpPr>
        <p:spPr bwMode="auto">
          <a:xfrm>
            <a:off x="4495800" y="6215592"/>
            <a:ext cx="1828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pPr>
            <a:r>
              <a:rPr lang="en-US" sz="1000" dirty="0" smtClean="0"/>
              <a:t>10</a:t>
            </a:r>
            <a:r>
              <a:rPr lang="en-US" sz="1000" dirty="0" smtClean="0"/>
              <a:t> </a:t>
            </a:r>
            <a:r>
              <a:rPr lang="en-US" sz="1000" dirty="0"/>
              <a:t>days</a:t>
            </a:r>
          </a:p>
        </p:txBody>
      </p:sp>
      <p:sp>
        <p:nvSpPr>
          <p:cNvPr id="24" name="Text Box 34"/>
          <p:cNvSpPr txBox="1">
            <a:spLocks noChangeArrowheads="1"/>
          </p:cNvSpPr>
          <p:nvPr/>
        </p:nvSpPr>
        <p:spPr bwMode="auto">
          <a:xfrm>
            <a:off x="4724400" y="2239963"/>
            <a:ext cx="39624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buFontTx/>
              <a:buAutoNum type="arabicPeriod"/>
            </a:pPr>
            <a:endParaRPr lang="en-US" sz="1200"/>
          </a:p>
          <a:p>
            <a:pPr eaLnBrk="1" hangingPunct="1">
              <a:spcBef>
                <a:spcPct val="50000"/>
              </a:spcBef>
              <a:buFontTx/>
              <a:buAutoNum type="arabicPeriod"/>
            </a:pPr>
            <a:endParaRPr lang="en-US" sz="1200"/>
          </a:p>
        </p:txBody>
      </p:sp>
      <p:sp>
        <p:nvSpPr>
          <p:cNvPr id="25" name="Text Box 36"/>
          <p:cNvSpPr txBox="1">
            <a:spLocks noChangeArrowheads="1"/>
          </p:cNvSpPr>
          <p:nvPr/>
        </p:nvSpPr>
        <p:spPr bwMode="auto">
          <a:xfrm>
            <a:off x="287867" y="1913465"/>
            <a:ext cx="375073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pPr>
            <a:r>
              <a:rPr lang="en-US" sz="1200" dirty="0">
                <a:latin typeface="Times New Roman"/>
                <a:cs typeface="Times New Roman"/>
              </a:rPr>
              <a:t>By the 1930</a:t>
            </a:r>
            <a:r>
              <a:rPr lang="ja-JP" altLang="en-US" sz="1200" dirty="0">
                <a:latin typeface="Times New Roman"/>
                <a:cs typeface="Times New Roman"/>
              </a:rPr>
              <a:t>’</a:t>
            </a:r>
            <a:r>
              <a:rPr lang="en-US" sz="1200" dirty="0">
                <a:latin typeface="Times New Roman"/>
                <a:cs typeface="Times New Roman"/>
              </a:rPr>
              <a:t>s, powerful dictators had risen to power in a number of nations. Their aggressive attempts to conquer new lands led to the largest war the world has ever seen. After attempting to remain neutral, the United States became involved in war and eventually emerges as a major world </a:t>
            </a:r>
            <a:r>
              <a:rPr lang="en-US" sz="1200" dirty="0" smtClean="0">
                <a:latin typeface="Times New Roman"/>
                <a:cs typeface="Times New Roman"/>
              </a:rPr>
              <a:t>power. In this chapter you will learn about America’s involvement in World War II. </a:t>
            </a:r>
            <a:endParaRPr lang="en-US" sz="1200" dirty="0">
              <a:latin typeface="Times New Roman"/>
              <a:cs typeface="Times New Roman"/>
            </a:endParaRPr>
          </a:p>
        </p:txBody>
      </p:sp>
      <p:sp>
        <p:nvSpPr>
          <p:cNvPr id="26" name="Rectangle 25"/>
          <p:cNvSpPr/>
          <p:nvPr/>
        </p:nvSpPr>
        <p:spPr>
          <a:xfrm>
            <a:off x="287867" y="3810000"/>
            <a:ext cx="3903133" cy="222608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TextBox 34"/>
          <p:cNvSpPr txBox="1">
            <a:spLocks noChangeArrowheads="1"/>
          </p:cNvSpPr>
          <p:nvPr/>
        </p:nvSpPr>
        <p:spPr bwMode="auto">
          <a:xfrm>
            <a:off x="338675" y="3471863"/>
            <a:ext cx="2667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1600" b="1" dirty="0">
                <a:latin typeface="Times New Roman"/>
                <a:cs typeface="Times New Roman"/>
              </a:rPr>
              <a:t>Key Vocabulary</a:t>
            </a:r>
            <a:r>
              <a:rPr lang="en-US" sz="1600" b="1" dirty="0"/>
              <a:t>:</a:t>
            </a:r>
          </a:p>
        </p:txBody>
      </p:sp>
      <p:sp>
        <p:nvSpPr>
          <p:cNvPr id="29" name="Text Box 31"/>
          <p:cNvSpPr txBox="1">
            <a:spLocks noChangeArrowheads="1"/>
          </p:cNvSpPr>
          <p:nvPr/>
        </p:nvSpPr>
        <p:spPr bwMode="auto">
          <a:xfrm>
            <a:off x="5808133" y="5538056"/>
            <a:ext cx="3124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50000"/>
              </a:spcBef>
            </a:pPr>
            <a:endParaRPr lang="en-US" sz="1200" dirty="0">
              <a:latin typeface="Times New Roman"/>
              <a:cs typeface="Times New Roman"/>
            </a:endParaRPr>
          </a:p>
          <a:p>
            <a:pPr algn="ctr" eaLnBrk="1" hangingPunct="1">
              <a:spcBef>
                <a:spcPct val="50000"/>
              </a:spcBef>
            </a:pPr>
            <a:r>
              <a:rPr lang="en-US" sz="1200" dirty="0" smtClean="0">
                <a:latin typeface="Times New Roman"/>
                <a:cs typeface="Times New Roman"/>
              </a:rPr>
              <a:t>Project:  Monday, 4/15 Due: Monday, 4/22 </a:t>
            </a:r>
          </a:p>
          <a:p>
            <a:pPr algn="ctr" eaLnBrk="1" hangingPunct="1">
              <a:spcBef>
                <a:spcPct val="50000"/>
              </a:spcBef>
            </a:pPr>
            <a:r>
              <a:rPr lang="en-US" sz="1200" dirty="0" smtClean="0">
                <a:latin typeface="Times New Roman"/>
                <a:cs typeface="Times New Roman"/>
              </a:rPr>
              <a:t>Test: Monday, 4.29</a:t>
            </a:r>
            <a:endParaRPr lang="en-US" sz="1000" dirty="0"/>
          </a:p>
        </p:txBody>
      </p:sp>
      <p:sp>
        <p:nvSpPr>
          <p:cNvPr id="30" name="TextBox 31"/>
          <p:cNvSpPr txBox="1">
            <a:spLocks noChangeArrowheads="1"/>
          </p:cNvSpPr>
          <p:nvPr/>
        </p:nvSpPr>
        <p:spPr bwMode="auto">
          <a:xfrm>
            <a:off x="4648200" y="2277535"/>
            <a:ext cx="4131736" cy="3077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buAutoNum type="arabicPeriod"/>
            </a:pPr>
            <a:r>
              <a:rPr lang="en-US" sz="1600" dirty="0" smtClean="0">
                <a:latin typeface="Times New Roman"/>
                <a:cs typeface="Times New Roman"/>
              </a:rPr>
              <a:t>What events led to the outbreak of World War II? </a:t>
            </a:r>
          </a:p>
          <a:p>
            <a:pPr eaLnBrk="1" hangingPunct="1">
              <a:buAutoNum type="arabicPeriod"/>
            </a:pPr>
            <a:endParaRPr lang="en-US" sz="1600" dirty="0" smtClean="0">
              <a:latin typeface="Times New Roman"/>
              <a:cs typeface="Times New Roman"/>
            </a:endParaRPr>
          </a:p>
          <a:p>
            <a:pPr eaLnBrk="1" hangingPunct="1">
              <a:buAutoNum type="arabicPeriod"/>
            </a:pPr>
            <a:r>
              <a:rPr lang="en-US" sz="1600" dirty="0" smtClean="0">
                <a:latin typeface="Times New Roman"/>
                <a:cs typeface="Times New Roman"/>
              </a:rPr>
              <a:t>What caused the US to move from neutrality to full involvement in the war? </a:t>
            </a:r>
          </a:p>
          <a:p>
            <a:pPr eaLnBrk="1" hangingPunct="1">
              <a:buAutoNum type="arabicPeriod"/>
            </a:pPr>
            <a:endParaRPr lang="en-US" sz="1600" dirty="0" smtClean="0">
              <a:latin typeface="Times New Roman"/>
              <a:cs typeface="Times New Roman"/>
            </a:endParaRPr>
          </a:p>
          <a:p>
            <a:pPr eaLnBrk="1" hangingPunct="1">
              <a:buAutoNum type="arabicPeriod"/>
            </a:pPr>
            <a:r>
              <a:rPr lang="en-US" sz="1600" dirty="0" smtClean="0">
                <a:latin typeface="Times New Roman"/>
                <a:cs typeface="Times New Roman"/>
              </a:rPr>
              <a:t>How did the home front prepare for and participate in WWII? </a:t>
            </a:r>
          </a:p>
          <a:p>
            <a:pPr eaLnBrk="1" hangingPunct="1">
              <a:buAutoNum type="arabicPeriod"/>
            </a:pPr>
            <a:endParaRPr lang="en-US" sz="1600" dirty="0" smtClean="0">
              <a:latin typeface="Times New Roman"/>
              <a:cs typeface="Times New Roman"/>
            </a:endParaRPr>
          </a:p>
          <a:p>
            <a:pPr eaLnBrk="1" hangingPunct="1">
              <a:buAutoNum type="arabicPeriod"/>
            </a:pPr>
            <a:r>
              <a:rPr lang="en-US" sz="1600" dirty="0" smtClean="0">
                <a:latin typeface="Times New Roman"/>
                <a:cs typeface="Times New Roman"/>
              </a:rPr>
              <a:t>How did the Allies win the war and what effects did the war have on the world?</a:t>
            </a:r>
            <a:endParaRPr lang="en-US" sz="1600" dirty="0">
              <a:latin typeface="Times New Roman"/>
              <a:cs typeface="Times New Roman"/>
            </a:endParaRPr>
          </a:p>
          <a:p>
            <a:pPr eaLnBrk="1" hangingPunct="1">
              <a:buFontTx/>
              <a:buAutoNum type="arabicPeriod"/>
            </a:pPr>
            <a:endParaRPr lang="en-US" dirty="0"/>
          </a:p>
        </p:txBody>
      </p:sp>
      <p:sp>
        <p:nvSpPr>
          <p:cNvPr id="31" name="TextBox 30"/>
          <p:cNvSpPr txBox="1"/>
          <p:nvPr/>
        </p:nvSpPr>
        <p:spPr>
          <a:xfrm>
            <a:off x="286482" y="3777162"/>
            <a:ext cx="1473198" cy="2185214"/>
          </a:xfrm>
          <a:prstGeom prst="rect">
            <a:avLst/>
          </a:prstGeom>
          <a:noFill/>
        </p:spPr>
        <p:txBody>
          <a:bodyPr wrap="square" rtlCol="0">
            <a:spAutoFit/>
          </a:bodyPr>
          <a:lstStyle/>
          <a:p>
            <a:r>
              <a:rPr lang="en-US" sz="1000" b="1" u="sng" dirty="0" smtClean="0">
                <a:latin typeface="Times New Roman"/>
                <a:cs typeface="Times New Roman"/>
              </a:rPr>
              <a:t>Question 1</a:t>
            </a:r>
          </a:p>
          <a:p>
            <a:r>
              <a:rPr lang="en-US" sz="900" dirty="0" smtClean="0">
                <a:latin typeface="Times New Roman"/>
                <a:cs typeface="Times New Roman"/>
              </a:rPr>
              <a:t>Totalitarianism </a:t>
            </a:r>
          </a:p>
          <a:p>
            <a:r>
              <a:rPr lang="en-US" sz="900" dirty="0" smtClean="0">
                <a:latin typeface="Times New Roman"/>
                <a:cs typeface="Times New Roman"/>
              </a:rPr>
              <a:t>Fascism                        Nazism                           Imperialism   </a:t>
            </a:r>
          </a:p>
          <a:p>
            <a:r>
              <a:rPr lang="en-US" sz="900" dirty="0" smtClean="0">
                <a:latin typeface="Times New Roman"/>
                <a:cs typeface="Times New Roman"/>
              </a:rPr>
              <a:t>Adolf Hitler </a:t>
            </a:r>
          </a:p>
          <a:p>
            <a:r>
              <a:rPr lang="en-US" sz="900" dirty="0" smtClean="0">
                <a:latin typeface="Times New Roman"/>
                <a:cs typeface="Times New Roman"/>
              </a:rPr>
              <a:t>Benito Mussolini </a:t>
            </a:r>
          </a:p>
          <a:p>
            <a:r>
              <a:rPr lang="en-US" sz="900" dirty="0" smtClean="0">
                <a:latin typeface="Times New Roman"/>
                <a:cs typeface="Times New Roman"/>
              </a:rPr>
              <a:t>General </a:t>
            </a:r>
            <a:r>
              <a:rPr lang="en-US" sz="900" dirty="0" err="1" smtClean="0">
                <a:latin typeface="Times New Roman"/>
                <a:cs typeface="Times New Roman"/>
              </a:rPr>
              <a:t>Tojo</a:t>
            </a:r>
            <a:r>
              <a:rPr lang="en-US" sz="900" dirty="0" smtClean="0">
                <a:latin typeface="Times New Roman"/>
                <a:cs typeface="Times New Roman"/>
              </a:rPr>
              <a:t> </a:t>
            </a:r>
          </a:p>
          <a:p>
            <a:r>
              <a:rPr lang="en-US" sz="900" dirty="0" smtClean="0">
                <a:latin typeface="Times New Roman"/>
                <a:cs typeface="Times New Roman"/>
              </a:rPr>
              <a:t>Nazi Party (NSP)</a:t>
            </a:r>
          </a:p>
          <a:p>
            <a:r>
              <a:rPr lang="en-US" sz="900" dirty="0" smtClean="0">
                <a:latin typeface="Times New Roman"/>
                <a:cs typeface="Times New Roman"/>
              </a:rPr>
              <a:t>Joseph Stalin </a:t>
            </a:r>
          </a:p>
          <a:p>
            <a:r>
              <a:rPr lang="en-US" sz="900" dirty="0" smtClean="0">
                <a:latin typeface="Times New Roman"/>
                <a:cs typeface="Times New Roman"/>
              </a:rPr>
              <a:t>Munich Conference </a:t>
            </a:r>
          </a:p>
          <a:p>
            <a:r>
              <a:rPr lang="en-US" sz="900" dirty="0" smtClean="0">
                <a:latin typeface="Times New Roman"/>
                <a:cs typeface="Times New Roman"/>
              </a:rPr>
              <a:t>Appeasement</a:t>
            </a:r>
          </a:p>
          <a:p>
            <a:r>
              <a:rPr lang="en-US" sz="900" dirty="0" smtClean="0">
                <a:latin typeface="Times New Roman"/>
                <a:cs typeface="Times New Roman"/>
              </a:rPr>
              <a:t>Winston Churchill </a:t>
            </a:r>
          </a:p>
          <a:p>
            <a:r>
              <a:rPr lang="en-US" sz="900" dirty="0" smtClean="0">
                <a:latin typeface="Times New Roman"/>
                <a:cs typeface="Times New Roman"/>
              </a:rPr>
              <a:t>Axis/ Allied Powers          </a:t>
            </a:r>
            <a:r>
              <a:rPr lang="en-US" sz="900" dirty="0" err="1" smtClean="0">
                <a:latin typeface="Times New Roman"/>
                <a:cs typeface="Times New Roman"/>
              </a:rPr>
              <a:t>blitzkreig</a:t>
            </a:r>
            <a:r>
              <a:rPr lang="en-US" sz="900" dirty="0" smtClean="0">
                <a:latin typeface="Times New Roman"/>
                <a:cs typeface="Times New Roman"/>
              </a:rPr>
              <a:t> </a:t>
            </a:r>
            <a:endParaRPr lang="en-US" sz="900" b="1" dirty="0">
              <a:latin typeface="Times New Roman"/>
              <a:cs typeface="Times New Roman"/>
            </a:endParaRPr>
          </a:p>
        </p:txBody>
      </p:sp>
      <p:sp>
        <p:nvSpPr>
          <p:cNvPr id="32" name="TextBox 31"/>
          <p:cNvSpPr txBox="1"/>
          <p:nvPr/>
        </p:nvSpPr>
        <p:spPr>
          <a:xfrm>
            <a:off x="1274261" y="4601248"/>
            <a:ext cx="1800576" cy="830997"/>
          </a:xfrm>
          <a:prstGeom prst="rect">
            <a:avLst/>
          </a:prstGeom>
          <a:noFill/>
        </p:spPr>
        <p:txBody>
          <a:bodyPr wrap="square" rtlCol="0">
            <a:spAutoFit/>
          </a:bodyPr>
          <a:lstStyle/>
          <a:p>
            <a:r>
              <a:rPr lang="en-US" sz="900" b="1" u="sng" dirty="0" smtClean="0">
                <a:latin typeface="Times New Roman"/>
                <a:cs typeface="Times New Roman"/>
              </a:rPr>
              <a:t>Question 3</a:t>
            </a:r>
          </a:p>
          <a:p>
            <a:r>
              <a:rPr lang="en-US" sz="900" dirty="0" smtClean="0">
                <a:latin typeface="Times New Roman"/>
                <a:cs typeface="Times New Roman"/>
              </a:rPr>
              <a:t>War Production Board                Propaganda </a:t>
            </a:r>
          </a:p>
          <a:p>
            <a:r>
              <a:rPr lang="en-US" sz="900" dirty="0" smtClean="0">
                <a:latin typeface="Times New Roman"/>
                <a:cs typeface="Times New Roman"/>
              </a:rPr>
              <a:t>Japanese Internment Camps</a:t>
            </a:r>
            <a:endParaRPr lang="en-US" sz="900" dirty="0" smtClean="0">
              <a:latin typeface="Times New Roman"/>
              <a:cs typeface="Times New Roman"/>
            </a:endParaRPr>
          </a:p>
          <a:p>
            <a:endParaRPr lang="en-US" sz="1200" b="1" dirty="0">
              <a:latin typeface="Times New Roman"/>
              <a:cs typeface="Times New Roman"/>
            </a:endParaRPr>
          </a:p>
        </p:txBody>
      </p:sp>
      <p:sp>
        <p:nvSpPr>
          <p:cNvPr id="33" name="TextBox 32"/>
          <p:cNvSpPr txBox="1"/>
          <p:nvPr/>
        </p:nvSpPr>
        <p:spPr>
          <a:xfrm>
            <a:off x="1274261" y="3787118"/>
            <a:ext cx="1700363" cy="923330"/>
          </a:xfrm>
          <a:prstGeom prst="rect">
            <a:avLst/>
          </a:prstGeom>
          <a:noFill/>
        </p:spPr>
        <p:txBody>
          <a:bodyPr wrap="square" rtlCol="0">
            <a:spAutoFit/>
          </a:bodyPr>
          <a:lstStyle/>
          <a:p>
            <a:r>
              <a:rPr lang="en-US" sz="900" b="1" u="sng" dirty="0" smtClean="0">
                <a:latin typeface="Times New Roman"/>
                <a:cs typeface="Times New Roman"/>
              </a:rPr>
              <a:t>Question </a:t>
            </a:r>
            <a:r>
              <a:rPr lang="en-US" sz="900" b="1" u="sng" dirty="0" smtClean="0">
                <a:latin typeface="Times New Roman"/>
                <a:cs typeface="Times New Roman"/>
              </a:rPr>
              <a:t>2</a:t>
            </a:r>
          </a:p>
          <a:p>
            <a:r>
              <a:rPr lang="en-US" sz="900" dirty="0" smtClean="0">
                <a:latin typeface="Times New Roman"/>
                <a:cs typeface="Times New Roman"/>
              </a:rPr>
              <a:t>Neutrality Act 1935 </a:t>
            </a:r>
          </a:p>
          <a:p>
            <a:r>
              <a:rPr lang="en-US" sz="900" dirty="0" smtClean="0">
                <a:latin typeface="Times New Roman"/>
                <a:cs typeface="Times New Roman"/>
              </a:rPr>
              <a:t>Lend-Lease Act </a:t>
            </a:r>
          </a:p>
          <a:p>
            <a:r>
              <a:rPr lang="en-US" sz="900" dirty="0" smtClean="0">
                <a:latin typeface="Times New Roman"/>
                <a:cs typeface="Times New Roman"/>
              </a:rPr>
              <a:t>Pearl Harbor </a:t>
            </a:r>
          </a:p>
          <a:p>
            <a:r>
              <a:rPr lang="en-US" sz="900" dirty="0" smtClean="0">
                <a:latin typeface="Times New Roman"/>
                <a:cs typeface="Times New Roman"/>
              </a:rPr>
              <a:t>Kamikaze </a:t>
            </a:r>
          </a:p>
          <a:p>
            <a:r>
              <a:rPr lang="en-US" sz="900" dirty="0" smtClean="0">
                <a:latin typeface="Times New Roman"/>
                <a:cs typeface="Times New Roman"/>
              </a:rPr>
              <a:t>Selective Service Act-1940 </a:t>
            </a:r>
          </a:p>
        </p:txBody>
      </p:sp>
      <p:sp>
        <p:nvSpPr>
          <p:cNvPr id="34" name="TextBox 33"/>
          <p:cNvSpPr txBox="1"/>
          <p:nvPr/>
        </p:nvSpPr>
        <p:spPr>
          <a:xfrm>
            <a:off x="2737557" y="3753730"/>
            <a:ext cx="1340555" cy="2323714"/>
          </a:xfrm>
          <a:prstGeom prst="rect">
            <a:avLst/>
          </a:prstGeom>
          <a:noFill/>
        </p:spPr>
        <p:txBody>
          <a:bodyPr wrap="square" rtlCol="0">
            <a:spAutoFit/>
          </a:bodyPr>
          <a:lstStyle/>
          <a:p>
            <a:r>
              <a:rPr lang="en-US" sz="1000" b="1" u="sng" dirty="0" smtClean="0">
                <a:latin typeface="Times New Roman"/>
                <a:cs typeface="Times New Roman"/>
              </a:rPr>
              <a:t>Question </a:t>
            </a:r>
            <a:r>
              <a:rPr lang="en-US" sz="1000" b="1" u="sng" dirty="0" smtClean="0">
                <a:latin typeface="Times New Roman"/>
                <a:cs typeface="Times New Roman"/>
              </a:rPr>
              <a:t>4</a:t>
            </a:r>
            <a:endParaRPr lang="en-US" sz="1000" b="1" u="sng" dirty="0" smtClean="0">
              <a:latin typeface="Times New Roman"/>
              <a:cs typeface="Times New Roman"/>
            </a:endParaRPr>
          </a:p>
          <a:p>
            <a:r>
              <a:rPr lang="en-US" sz="900" dirty="0" smtClean="0">
                <a:latin typeface="Times New Roman"/>
                <a:cs typeface="Times New Roman"/>
              </a:rPr>
              <a:t>Battle of the Bulge                  Battle of Great Britain               Battle of Stalingrad                     D-Day                             Tuskegee Airmen                          War in the Pacific                       President Truman                 Holocaust                              Final Solution                           genocide </a:t>
            </a:r>
            <a:endParaRPr lang="en-US" sz="900" dirty="0" smtClean="0">
              <a:latin typeface="Times New Roman"/>
              <a:cs typeface="Times New Roman"/>
            </a:endParaRPr>
          </a:p>
          <a:p>
            <a:r>
              <a:rPr lang="en-US" sz="900" dirty="0" smtClean="0">
                <a:latin typeface="Times New Roman"/>
                <a:cs typeface="Times New Roman"/>
              </a:rPr>
              <a:t>Atomic bomb                    Hiroshima                                   Yalta Conference           Nuremberg Trials                United Nations</a:t>
            </a:r>
            <a:endParaRPr lang="en-US" sz="900" dirty="0">
              <a:latin typeface="Times New Roman"/>
              <a:cs typeface="Times New Roman"/>
            </a:endParaRPr>
          </a:p>
        </p:txBody>
      </p:sp>
    </p:spTree>
    <p:extLst>
      <p:ext uri="{BB962C8B-B14F-4D97-AF65-F5344CB8AC3E}">
        <p14:creationId xmlns:p14="http://schemas.microsoft.com/office/powerpoint/2010/main" val="39109183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4449</TotalTime>
  <Words>290</Words>
  <Application>Microsoft Macintosh PowerPoint</Application>
  <PresentationFormat>On-screen Show (4:3)</PresentationFormat>
  <Paragraphs>48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 ..</cp:lastModifiedBy>
  <cp:revision>12</cp:revision>
  <dcterms:created xsi:type="dcterms:W3CDTF">2013-04-02T00:43:20Z</dcterms:created>
  <dcterms:modified xsi:type="dcterms:W3CDTF">2013-04-08T13:13:59Z</dcterms:modified>
</cp:coreProperties>
</file>