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592" y="5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08401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48291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15834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5828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758D18-16F7-5040-A45D-846ED5E92AAF}" type="datetimeFigureOut">
              <a:rPr lang="en-US" smtClean="0"/>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62942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758D18-16F7-5040-A45D-846ED5E92AAF}" type="datetimeFigureOut">
              <a:rPr lang="en-US" smtClean="0"/>
              <a:t>4/29/13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32124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758D18-16F7-5040-A45D-846ED5E92AAF}" type="datetimeFigureOut">
              <a:rPr lang="en-US" smtClean="0"/>
              <a:t>4/29/13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15889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758D18-16F7-5040-A45D-846ED5E92AAF}" type="datetimeFigureOut">
              <a:rPr lang="en-US" smtClean="0"/>
              <a:t>4/29/13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172073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58D18-16F7-5040-A45D-846ED5E92AAF}" type="datetimeFigureOut">
              <a:rPr lang="en-US" smtClean="0"/>
              <a:t>4/29/13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69622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58D18-16F7-5040-A45D-846ED5E92AAF}" type="datetimeFigureOut">
              <a:rPr lang="en-US" smtClean="0"/>
              <a:t>4/29/13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90303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58D18-16F7-5040-A45D-846ED5E92AAF}" type="datetimeFigureOut">
              <a:rPr lang="en-US" smtClean="0"/>
              <a:t>4/29/13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714448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58D18-16F7-5040-A45D-846ED5E92AAF}" type="datetimeFigureOut">
              <a:rPr lang="en-US" smtClean="0"/>
              <a:t>4/29/13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C52CD-EADD-414B-B437-FDB38EE65AA0}" type="slidenum">
              <a:rPr lang="en-US" smtClean="0"/>
              <a:t>‹#›</a:t>
            </a:fld>
            <a:endParaRPr lang="en-US"/>
          </a:p>
        </p:txBody>
      </p:sp>
    </p:spTree>
    <p:extLst>
      <p:ext uri="{BB962C8B-B14F-4D97-AF65-F5344CB8AC3E}">
        <p14:creationId xmlns:p14="http://schemas.microsoft.com/office/powerpoint/2010/main" val="3298871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76200" y="152400"/>
            <a:ext cx="8915400" cy="6553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Oval 5"/>
          <p:cNvSpPr>
            <a:spLocks noChangeArrowheads="1"/>
          </p:cNvSpPr>
          <p:nvPr/>
        </p:nvSpPr>
        <p:spPr bwMode="auto">
          <a:xfrm>
            <a:off x="2819400" y="533400"/>
            <a:ext cx="3429000" cy="96202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Text Box 7"/>
          <p:cNvSpPr txBox="1">
            <a:spLocks noChangeArrowheads="1"/>
          </p:cNvSpPr>
          <p:nvPr/>
        </p:nvSpPr>
        <p:spPr bwMode="auto">
          <a:xfrm>
            <a:off x="3725335" y="160339"/>
            <a:ext cx="2362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dirty="0"/>
              <a:t>This Chapter: </a:t>
            </a:r>
          </a:p>
        </p:txBody>
      </p:sp>
      <p:sp>
        <p:nvSpPr>
          <p:cNvPr id="7" name="Line 8"/>
          <p:cNvSpPr>
            <a:spLocks noChangeShapeType="1"/>
          </p:cNvSpPr>
          <p:nvPr/>
        </p:nvSpPr>
        <p:spPr bwMode="auto">
          <a:xfrm>
            <a:off x="2514600" y="94297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9"/>
          <p:cNvSpPr>
            <a:spLocks noChangeShapeType="1"/>
          </p:cNvSpPr>
          <p:nvPr/>
        </p:nvSpPr>
        <p:spPr bwMode="auto">
          <a:xfrm>
            <a:off x="5943600" y="101917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Rectangle 10"/>
          <p:cNvSpPr>
            <a:spLocks noChangeArrowheads="1"/>
          </p:cNvSpPr>
          <p:nvPr/>
        </p:nvSpPr>
        <p:spPr bwMode="auto">
          <a:xfrm>
            <a:off x="304800" y="638175"/>
            <a:ext cx="24384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Rectangle 11"/>
          <p:cNvSpPr>
            <a:spLocks noChangeArrowheads="1"/>
          </p:cNvSpPr>
          <p:nvPr/>
        </p:nvSpPr>
        <p:spPr bwMode="auto">
          <a:xfrm>
            <a:off x="6324600" y="714375"/>
            <a:ext cx="24384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762000" y="2730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dirty="0">
                <a:latin typeface="Times New Roman"/>
                <a:cs typeface="Times New Roman"/>
              </a:rPr>
              <a:t>Last Chapter</a:t>
            </a:r>
          </a:p>
        </p:txBody>
      </p:sp>
      <p:sp>
        <p:nvSpPr>
          <p:cNvPr id="12" name="Text Box 13"/>
          <p:cNvSpPr txBox="1">
            <a:spLocks noChangeArrowheads="1"/>
          </p:cNvSpPr>
          <p:nvPr/>
        </p:nvSpPr>
        <p:spPr bwMode="auto">
          <a:xfrm>
            <a:off x="6874933" y="3492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dirty="0">
                <a:latin typeface="Times New Roman"/>
                <a:cs typeface="Times New Roman"/>
              </a:rPr>
              <a:t>Next Chapter</a:t>
            </a:r>
          </a:p>
        </p:txBody>
      </p:sp>
      <p:sp>
        <p:nvSpPr>
          <p:cNvPr id="13" name="Text Box 14"/>
          <p:cNvSpPr txBox="1">
            <a:spLocks noChangeArrowheads="1"/>
          </p:cNvSpPr>
          <p:nvPr/>
        </p:nvSpPr>
        <p:spPr bwMode="auto">
          <a:xfrm>
            <a:off x="448732" y="638175"/>
            <a:ext cx="2133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smtClean="0">
                <a:latin typeface="Times New Roman"/>
                <a:cs typeface="Times New Roman"/>
              </a:rPr>
              <a:t>Ch. </a:t>
            </a:r>
            <a:r>
              <a:rPr lang="en-US" sz="1200" dirty="0" smtClean="0">
                <a:latin typeface="Times New Roman"/>
                <a:cs typeface="Times New Roman"/>
              </a:rPr>
              <a:t>26- WWII</a:t>
            </a:r>
            <a:endParaRPr lang="en-US" sz="1200" dirty="0">
              <a:latin typeface="Times New Roman"/>
              <a:cs typeface="Times New Roman"/>
            </a:endParaRPr>
          </a:p>
          <a:p>
            <a:pPr algn="ctr" eaLnBrk="1" hangingPunct="1">
              <a:spcBef>
                <a:spcPct val="50000"/>
              </a:spcBef>
            </a:pPr>
            <a:endParaRPr lang="en-US" sz="1200" dirty="0"/>
          </a:p>
        </p:txBody>
      </p:sp>
      <p:sp>
        <p:nvSpPr>
          <p:cNvPr id="14" name="Text Box 15"/>
          <p:cNvSpPr txBox="1">
            <a:spLocks noChangeArrowheads="1"/>
          </p:cNvSpPr>
          <p:nvPr/>
        </p:nvSpPr>
        <p:spPr bwMode="auto">
          <a:xfrm>
            <a:off x="2810932" y="617011"/>
            <a:ext cx="3505200"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400" b="1" dirty="0" err="1">
                <a:latin typeface="Times New Roman"/>
                <a:cs typeface="Times New Roman"/>
              </a:rPr>
              <a:t>Ch</a:t>
            </a:r>
            <a:r>
              <a:rPr lang="en-US" sz="1400" b="1" dirty="0">
                <a:latin typeface="Times New Roman"/>
                <a:cs typeface="Times New Roman"/>
              </a:rPr>
              <a:t> </a:t>
            </a:r>
            <a:r>
              <a:rPr lang="en-US" sz="1400" b="1" dirty="0" smtClean="0">
                <a:latin typeface="Times New Roman"/>
                <a:cs typeface="Times New Roman"/>
              </a:rPr>
              <a:t>27 and 29: The Cold War </a:t>
            </a:r>
            <a:endParaRPr lang="en-US" sz="1400" b="1" dirty="0" smtClean="0">
              <a:latin typeface="Times New Roman"/>
              <a:cs typeface="Times New Roman"/>
            </a:endParaRPr>
          </a:p>
          <a:p>
            <a:pPr algn="ctr" eaLnBrk="1" hangingPunct="1">
              <a:spcBef>
                <a:spcPct val="50000"/>
              </a:spcBef>
            </a:pPr>
            <a:r>
              <a:rPr lang="en-US" sz="1100" b="1" dirty="0" smtClean="0">
                <a:latin typeface="Times New Roman"/>
                <a:cs typeface="Times New Roman"/>
              </a:rPr>
              <a:t>1945-1970’s</a:t>
            </a:r>
            <a:endParaRPr lang="en-US" sz="1100" b="1" dirty="0" smtClean="0">
              <a:latin typeface="Times New Roman"/>
              <a:cs typeface="Times New Roman"/>
            </a:endParaRPr>
          </a:p>
          <a:p>
            <a:pPr algn="ctr" eaLnBrk="1" hangingPunct="1">
              <a:spcBef>
                <a:spcPct val="50000"/>
              </a:spcBef>
            </a:pPr>
            <a:r>
              <a:rPr lang="en-US" sz="1100" b="1" dirty="0" smtClean="0">
                <a:latin typeface="Times New Roman"/>
                <a:cs typeface="Times New Roman"/>
              </a:rPr>
              <a:t>Pgs. </a:t>
            </a:r>
            <a:r>
              <a:rPr lang="en-US" sz="1100" b="1" dirty="0" smtClean="0">
                <a:latin typeface="Times New Roman"/>
                <a:cs typeface="Times New Roman"/>
              </a:rPr>
              <a:t>844-863, 894-913</a:t>
            </a:r>
            <a:endParaRPr lang="en-US" sz="1100" b="1" dirty="0">
              <a:latin typeface="Times New Roman"/>
              <a:cs typeface="Times New Roman"/>
            </a:endParaRPr>
          </a:p>
        </p:txBody>
      </p:sp>
      <p:sp>
        <p:nvSpPr>
          <p:cNvPr id="15" name="Text Box 17"/>
          <p:cNvSpPr txBox="1">
            <a:spLocks noChangeArrowheads="1"/>
          </p:cNvSpPr>
          <p:nvPr/>
        </p:nvSpPr>
        <p:spPr bwMode="auto">
          <a:xfrm>
            <a:off x="6265336" y="702733"/>
            <a:ext cx="2514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smtClean="0">
                <a:latin typeface="Times New Roman"/>
                <a:cs typeface="Times New Roman"/>
              </a:rPr>
              <a:t>Ch. </a:t>
            </a:r>
            <a:r>
              <a:rPr lang="en-US" sz="1200" dirty="0" smtClean="0">
                <a:latin typeface="Times New Roman"/>
                <a:cs typeface="Times New Roman"/>
              </a:rPr>
              <a:t>28- The Civil Rights Movement</a:t>
            </a:r>
            <a:endParaRPr lang="en-US" sz="1200" dirty="0">
              <a:latin typeface="Times New Roman"/>
              <a:cs typeface="Times New Roman"/>
            </a:endParaRPr>
          </a:p>
        </p:txBody>
      </p:sp>
      <p:sp>
        <p:nvSpPr>
          <p:cNvPr id="16" name="Line 23"/>
          <p:cNvSpPr>
            <a:spLocks noChangeShapeType="1"/>
          </p:cNvSpPr>
          <p:nvPr/>
        </p:nvSpPr>
        <p:spPr bwMode="auto">
          <a:xfrm>
            <a:off x="5486400" y="16002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Rectangle 24"/>
          <p:cNvSpPr>
            <a:spLocks noChangeArrowheads="1"/>
          </p:cNvSpPr>
          <p:nvPr/>
        </p:nvSpPr>
        <p:spPr bwMode="auto">
          <a:xfrm>
            <a:off x="4648200" y="2209800"/>
            <a:ext cx="4114800" cy="351169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Text Box 25"/>
          <p:cNvSpPr txBox="1">
            <a:spLocks noChangeArrowheads="1"/>
          </p:cNvSpPr>
          <p:nvPr/>
        </p:nvSpPr>
        <p:spPr bwMode="auto">
          <a:xfrm>
            <a:off x="4715941" y="1888067"/>
            <a:ext cx="3733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b="1" dirty="0">
                <a:latin typeface="Times New Roman"/>
                <a:cs typeface="Times New Roman"/>
              </a:rPr>
              <a:t>Essential Questions for the Chapter</a:t>
            </a:r>
            <a:r>
              <a:rPr lang="en-US" sz="1400" b="1" dirty="0"/>
              <a:t>:</a:t>
            </a:r>
          </a:p>
        </p:txBody>
      </p:sp>
      <p:sp>
        <p:nvSpPr>
          <p:cNvPr id="19" name="Line 26"/>
          <p:cNvSpPr>
            <a:spLocks noChangeShapeType="1"/>
          </p:cNvSpPr>
          <p:nvPr/>
        </p:nvSpPr>
        <p:spPr bwMode="auto">
          <a:xfrm flipH="1">
            <a:off x="3200400" y="1600200"/>
            <a:ext cx="762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Rectangle 27"/>
          <p:cNvSpPr>
            <a:spLocks noChangeArrowheads="1"/>
          </p:cNvSpPr>
          <p:nvPr/>
        </p:nvSpPr>
        <p:spPr bwMode="auto">
          <a:xfrm>
            <a:off x="304800" y="1905000"/>
            <a:ext cx="3886200" cy="1447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Text Box 28"/>
          <p:cNvSpPr txBox="1">
            <a:spLocks noChangeArrowheads="1"/>
          </p:cNvSpPr>
          <p:nvPr/>
        </p:nvSpPr>
        <p:spPr bwMode="auto">
          <a:xfrm>
            <a:off x="338669" y="1524529"/>
            <a:ext cx="2057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b="1" dirty="0">
                <a:latin typeface="Times New Roman"/>
                <a:cs typeface="Times New Roman"/>
              </a:rPr>
              <a:t>Is about</a:t>
            </a:r>
            <a:r>
              <a:rPr lang="en-US" sz="1600" b="1" dirty="0"/>
              <a:t>:</a:t>
            </a:r>
          </a:p>
        </p:txBody>
      </p:sp>
      <p:sp>
        <p:nvSpPr>
          <p:cNvPr id="22" name="Text Box 30"/>
          <p:cNvSpPr txBox="1">
            <a:spLocks noChangeArrowheads="1"/>
          </p:cNvSpPr>
          <p:nvPr/>
        </p:nvSpPr>
        <p:spPr bwMode="auto">
          <a:xfrm>
            <a:off x="4267200" y="5962376"/>
            <a:ext cx="2057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a:latin typeface="Times New Roman"/>
                <a:cs typeface="Times New Roman"/>
              </a:rPr>
              <a:t>Approximate time</a:t>
            </a:r>
            <a:r>
              <a:rPr lang="en-US" sz="1200" dirty="0">
                <a:latin typeface="Abadi MT Condensed" charset="0"/>
              </a:rPr>
              <a:t>:</a:t>
            </a:r>
          </a:p>
        </p:txBody>
      </p:sp>
      <p:sp>
        <p:nvSpPr>
          <p:cNvPr id="23" name="Text Box 31"/>
          <p:cNvSpPr txBox="1">
            <a:spLocks noChangeArrowheads="1"/>
          </p:cNvSpPr>
          <p:nvPr/>
        </p:nvSpPr>
        <p:spPr bwMode="auto">
          <a:xfrm>
            <a:off x="4893733" y="6248402"/>
            <a:ext cx="182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000" dirty="0" smtClean="0"/>
              <a:t>10 </a:t>
            </a:r>
            <a:r>
              <a:rPr lang="en-US" sz="1000" dirty="0"/>
              <a:t>days</a:t>
            </a:r>
          </a:p>
        </p:txBody>
      </p:sp>
      <p:sp>
        <p:nvSpPr>
          <p:cNvPr id="24" name="Text Box 34"/>
          <p:cNvSpPr txBox="1">
            <a:spLocks noChangeArrowheads="1"/>
          </p:cNvSpPr>
          <p:nvPr/>
        </p:nvSpPr>
        <p:spPr bwMode="auto">
          <a:xfrm>
            <a:off x="4724400" y="2239963"/>
            <a:ext cx="3962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FontTx/>
              <a:buAutoNum type="arabicPeriod"/>
            </a:pPr>
            <a:endParaRPr lang="en-US" sz="1200"/>
          </a:p>
          <a:p>
            <a:pPr eaLnBrk="1" hangingPunct="1">
              <a:spcBef>
                <a:spcPct val="50000"/>
              </a:spcBef>
              <a:buFontTx/>
              <a:buAutoNum type="arabicPeriod"/>
            </a:pPr>
            <a:endParaRPr lang="en-US" sz="1200"/>
          </a:p>
        </p:txBody>
      </p:sp>
      <p:sp>
        <p:nvSpPr>
          <p:cNvPr id="25" name="Text Box 36"/>
          <p:cNvSpPr txBox="1">
            <a:spLocks noChangeArrowheads="1"/>
          </p:cNvSpPr>
          <p:nvPr/>
        </p:nvSpPr>
        <p:spPr bwMode="auto">
          <a:xfrm>
            <a:off x="282222" y="1842910"/>
            <a:ext cx="394828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200" dirty="0" smtClean="0">
                <a:latin typeface="Times New Roman"/>
                <a:cs typeface="Times New Roman"/>
              </a:rPr>
              <a:t>After the end of WWII, Americans became concerned with the global spread of communism. In the late 1940’s- early 1970’s the US struggled for global power against the Soviet Union in a conflict that became known as the “Cold War”. In this chapter we will learn about how the Red Scare swept across the eastern hemisphere bringing us into many international conflicts including the Korean and Vietnam War. </a:t>
            </a:r>
            <a:endParaRPr lang="en-US" sz="1200" dirty="0">
              <a:latin typeface="Times New Roman"/>
              <a:cs typeface="Times New Roman"/>
            </a:endParaRPr>
          </a:p>
        </p:txBody>
      </p:sp>
      <p:sp>
        <p:nvSpPr>
          <p:cNvPr id="26" name="Rectangle 25"/>
          <p:cNvSpPr/>
          <p:nvPr/>
        </p:nvSpPr>
        <p:spPr>
          <a:xfrm>
            <a:off x="287867" y="3760229"/>
            <a:ext cx="3903133" cy="26828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TextBox 34"/>
          <p:cNvSpPr txBox="1">
            <a:spLocks noChangeArrowheads="1"/>
          </p:cNvSpPr>
          <p:nvPr/>
        </p:nvSpPr>
        <p:spPr bwMode="auto">
          <a:xfrm>
            <a:off x="338675" y="3471863"/>
            <a:ext cx="2667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b="1" dirty="0">
                <a:latin typeface="Times New Roman"/>
                <a:cs typeface="Times New Roman"/>
              </a:rPr>
              <a:t>Key Vocabulary</a:t>
            </a:r>
            <a:r>
              <a:rPr lang="en-US" sz="1600" b="1" dirty="0"/>
              <a:t>:</a:t>
            </a:r>
          </a:p>
        </p:txBody>
      </p:sp>
      <p:sp>
        <p:nvSpPr>
          <p:cNvPr id="29" name="Text Box 31"/>
          <p:cNvSpPr txBox="1">
            <a:spLocks noChangeArrowheads="1"/>
          </p:cNvSpPr>
          <p:nvPr/>
        </p:nvSpPr>
        <p:spPr bwMode="auto">
          <a:xfrm>
            <a:off x="5808133" y="5721499"/>
            <a:ext cx="3124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endParaRPr lang="en-US" sz="1200" dirty="0">
              <a:latin typeface="Times New Roman"/>
              <a:cs typeface="Times New Roman"/>
            </a:endParaRPr>
          </a:p>
          <a:p>
            <a:pPr algn="ctr" eaLnBrk="1" hangingPunct="1">
              <a:spcBef>
                <a:spcPct val="50000"/>
              </a:spcBef>
            </a:pPr>
            <a:r>
              <a:rPr lang="en-US" sz="1200" dirty="0" smtClean="0">
                <a:latin typeface="Times New Roman"/>
                <a:cs typeface="Times New Roman"/>
              </a:rPr>
              <a:t>Quiz: TBA</a:t>
            </a:r>
          </a:p>
          <a:p>
            <a:pPr algn="ctr" eaLnBrk="1" hangingPunct="1">
              <a:spcBef>
                <a:spcPct val="50000"/>
              </a:spcBef>
            </a:pPr>
            <a:r>
              <a:rPr lang="en-US" sz="1200" dirty="0" smtClean="0">
                <a:latin typeface="Times New Roman"/>
                <a:cs typeface="Times New Roman"/>
              </a:rPr>
              <a:t>Test:  Tues. 5/14 </a:t>
            </a:r>
            <a:endParaRPr lang="en-US" sz="1000" dirty="0"/>
          </a:p>
        </p:txBody>
      </p:sp>
      <p:sp>
        <p:nvSpPr>
          <p:cNvPr id="30" name="TextBox 31"/>
          <p:cNvSpPr txBox="1">
            <a:spLocks noChangeArrowheads="1"/>
          </p:cNvSpPr>
          <p:nvPr/>
        </p:nvSpPr>
        <p:spPr bwMode="auto">
          <a:xfrm>
            <a:off x="4648200" y="2209800"/>
            <a:ext cx="4131736"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rabicPeriod"/>
            </a:pPr>
            <a:r>
              <a:rPr lang="en-US" sz="1400" dirty="0" smtClean="0">
                <a:latin typeface="Times New Roman"/>
                <a:cs typeface="Times New Roman"/>
              </a:rPr>
              <a:t>What were the results of WWII? </a:t>
            </a:r>
          </a:p>
          <a:p>
            <a:pPr eaLnBrk="1" hangingPunct="1">
              <a:buFontTx/>
              <a:buAutoNum type="arabicPeriod"/>
            </a:pPr>
            <a:endParaRPr lang="en-US" sz="1400" dirty="0" smtClean="0">
              <a:latin typeface="Times New Roman"/>
              <a:cs typeface="Times New Roman"/>
            </a:endParaRPr>
          </a:p>
          <a:p>
            <a:pPr eaLnBrk="1" hangingPunct="1">
              <a:buFontTx/>
              <a:buAutoNum type="arabicPeriod"/>
            </a:pPr>
            <a:r>
              <a:rPr lang="en-US" sz="1400" dirty="0" smtClean="0">
                <a:latin typeface="Times New Roman"/>
                <a:cs typeface="Times New Roman"/>
              </a:rPr>
              <a:t>What is communism and how did it bring us into the Cold War? </a:t>
            </a:r>
          </a:p>
          <a:p>
            <a:pPr eaLnBrk="1" hangingPunct="1">
              <a:buFontTx/>
              <a:buAutoNum type="arabicPeriod"/>
            </a:pPr>
            <a:endParaRPr lang="en-US" sz="1400" dirty="0" smtClean="0">
              <a:latin typeface="Times New Roman"/>
              <a:cs typeface="Times New Roman"/>
            </a:endParaRPr>
          </a:p>
          <a:p>
            <a:pPr eaLnBrk="1" hangingPunct="1">
              <a:buFontTx/>
              <a:buAutoNum type="arabicPeriod"/>
            </a:pPr>
            <a:r>
              <a:rPr lang="en-US" sz="1400" dirty="0" smtClean="0">
                <a:latin typeface="Times New Roman"/>
                <a:cs typeface="Times New Roman"/>
              </a:rPr>
              <a:t>What caused the Korean War? </a:t>
            </a:r>
          </a:p>
          <a:p>
            <a:pPr eaLnBrk="1" hangingPunct="1">
              <a:buFontTx/>
              <a:buAutoNum type="arabicPeriod"/>
            </a:pPr>
            <a:endParaRPr lang="en-US" sz="1400" dirty="0" smtClean="0">
              <a:latin typeface="Times New Roman"/>
              <a:cs typeface="Times New Roman"/>
            </a:endParaRPr>
          </a:p>
          <a:p>
            <a:pPr eaLnBrk="1" hangingPunct="1">
              <a:buFontTx/>
              <a:buAutoNum type="arabicPeriod"/>
            </a:pPr>
            <a:r>
              <a:rPr lang="en-US" sz="1400" dirty="0" smtClean="0">
                <a:latin typeface="Times New Roman"/>
                <a:cs typeface="Times New Roman"/>
              </a:rPr>
              <a:t>What Cold War crises occurred under Eisenhower? </a:t>
            </a:r>
          </a:p>
          <a:p>
            <a:pPr eaLnBrk="1" hangingPunct="1">
              <a:buFontTx/>
              <a:buAutoNum type="arabicPeriod"/>
            </a:pPr>
            <a:endParaRPr lang="en-US" sz="1400" dirty="0" smtClean="0">
              <a:latin typeface="Times New Roman"/>
              <a:cs typeface="Times New Roman"/>
            </a:endParaRPr>
          </a:p>
          <a:p>
            <a:pPr eaLnBrk="1" hangingPunct="1">
              <a:buFontTx/>
              <a:buAutoNum type="arabicPeriod"/>
            </a:pPr>
            <a:r>
              <a:rPr lang="en-US" sz="1400" dirty="0" smtClean="0">
                <a:latin typeface="Times New Roman"/>
                <a:cs typeface="Times New Roman"/>
              </a:rPr>
              <a:t>What three Cold War Crises occurred under President Kennedy? </a:t>
            </a:r>
          </a:p>
          <a:p>
            <a:pPr eaLnBrk="1" hangingPunct="1">
              <a:buFontTx/>
              <a:buAutoNum type="arabicPeriod"/>
            </a:pPr>
            <a:endParaRPr lang="en-US" sz="1400" dirty="0" smtClean="0">
              <a:latin typeface="Times New Roman"/>
              <a:cs typeface="Times New Roman"/>
            </a:endParaRPr>
          </a:p>
          <a:p>
            <a:pPr eaLnBrk="1" hangingPunct="1">
              <a:buFontTx/>
              <a:buAutoNum type="arabicPeriod"/>
            </a:pPr>
            <a:r>
              <a:rPr lang="en-US" sz="1400" dirty="0" smtClean="0">
                <a:latin typeface="Times New Roman"/>
                <a:cs typeface="Times New Roman"/>
              </a:rPr>
              <a:t>Why did the US get involved in Vietnam and how did the Vietnam War come to an end?</a:t>
            </a:r>
            <a:endParaRPr lang="en-US" sz="1400" dirty="0">
              <a:latin typeface="Times New Roman"/>
              <a:cs typeface="Times New Roman"/>
            </a:endParaRPr>
          </a:p>
        </p:txBody>
      </p:sp>
      <p:sp>
        <p:nvSpPr>
          <p:cNvPr id="31" name="TextBox 30"/>
          <p:cNvSpPr txBox="1"/>
          <p:nvPr/>
        </p:nvSpPr>
        <p:spPr>
          <a:xfrm>
            <a:off x="286481" y="3777162"/>
            <a:ext cx="1491519" cy="2462213"/>
          </a:xfrm>
          <a:prstGeom prst="rect">
            <a:avLst/>
          </a:prstGeom>
          <a:noFill/>
        </p:spPr>
        <p:txBody>
          <a:bodyPr wrap="square" rtlCol="0">
            <a:spAutoFit/>
          </a:bodyPr>
          <a:lstStyle/>
          <a:p>
            <a:r>
              <a:rPr lang="en-US" sz="1000" b="1" u="sng" dirty="0" smtClean="0">
                <a:latin typeface="Times New Roman"/>
                <a:cs typeface="Times New Roman"/>
              </a:rPr>
              <a:t>Question 1</a:t>
            </a:r>
          </a:p>
          <a:p>
            <a:r>
              <a:rPr lang="en-US" sz="900" dirty="0" smtClean="0">
                <a:latin typeface="Times New Roman"/>
                <a:cs typeface="Times New Roman"/>
              </a:rPr>
              <a:t>United Nations           Potsdam Conf.               West Germany, East Germany                          NATO                             Warsaw Pact                               </a:t>
            </a:r>
          </a:p>
          <a:p>
            <a:endParaRPr lang="en-US" sz="900" b="1" dirty="0">
              <a:latin typeface="Times New Roman"/>
              <a:cs typeface="Times New Roman"/>
            </a:endParaRPr>
          </a:p>
          <a:p>
            <a:r>
              <a:rPr lang="en-US" sz="900" b="1" u="sng" dirty="0" smtClean="0">
                <a:latin typeface="Times New Roman"/>
                <a:cs typeface="Times New Roman"/>
              </a:rPr>
              <a:t>Question 2                        </a:t>
            </a:r>
            <a:r>
              <a:rPr lang="en-US" sz="900" dirty="0" smtClean="0">
                <a:latin typeface="Times New Roman"/>
                <a:cs typeface="Times New Roman"/>
              </a:rPr>
              <a:t>Communism                       Reds/ Red Scare/ Joseph McCarthy                                  Cold War                           Iron Curtain                    containment                   Truman Doctrine                Marshall Plan            </a:t>
            </a:r>
            <a:endParaRPr lang="en-US" sz="900" dirty="0">
              <a:latin typeface="Times New Roman"/>
              <a:cs typeface="Times New Roman"/>
            </a:endParaRPr>
          </a:p>
        </p:txBody>
      </p:sp>
      <p:sp>
        <p:nvSpPr>
          <p:cNvPr id="32" name="TextBox 31"/>
          <p:cNvSpPr txBox="1"/>
          <p:nvPr/>
        </p:nvSpPr>
        <p:spPr>
          <a:xfrm>
            <a:off x="1528260" y="4559543"/>
            <a:ext cx="1240339" cy="969496"/>
          </a:xfrm>
          <a:prstGeom prst="rect">
            <a:avLst/>
          </a:prstGeom>
          <a:noFill/>
        </p:spPr>
        <p:txBody>
          <a:bodyPr wrap="square" rtlCol="0">
            <a:spAutoFit/>
          </a:bodyPr>
          <a:lstStyle/>
          <a:p>
            <a:r>
              <a:rPr lang="en-US" sz="900" b="1" u="sng" dirty="0" smtClean="0">
                <a:latin typeface="Times New Roman"/>
                <a:cs typeface="Times New Roman"/>
              </a:rPr>
              <a:t>Question </a:t>
            </a:r>
            <a:r>
              <a:rPr lang="en-US" sz="900" b="1" u="sng" dirty="0" smtClean="0">
                <a:latin typeface="Times New Roman"/>
                <a:cs typeface="Times New Roman"/>
              </a:rPr>
              <a:t>4</a:t>
            </a:r>
            <a:endParaRPr lang="en-US" sz="900" b="1" u="sng" dirty="0" smtClean="0">
              <a:latin typeface="Times New Roman"/>
              <a:cs typeface="Times New Roman"/>
            </a:endParaRPr>
          </a:p>
          <a:p>
            <a:r>
              <a:rPr lang="en-US" sz="900" dirty="0" smtClean="0">
                <a:latin typeface="Times New Roman"/>
                <a:cs typeface="Times New Roman"/>
              </a:rPr>
              <a:t>Nuclear Arms Race     Sputnik                      NASA                       brinkmanship</a:t>
            </a:r>
            <a:endParaRPr lang="en-US" sz="900" dirty="0" smtClean="0">
              <a:latin typeface="Times New Roman"/>
              <a:cs typeface="Times New Roman"/>
            </a:endParaRPr>
          </a:p>
          <a:p>
            <a:endParaRPr lang="en-US" sz="1200" b="1" dirty="0">
              <a:latin typeface="Times New Roman"/>
              <a:cs typeface="Times New Roman"/>
            </a:endParaRPr>
          </a:p>
        </p:txBody>
      </p:sp>
      <p:sp>
        <p:nvSpPr>
          <p:cNvPr id="33" name="TextBox 32"/>
          <p:cNvSpPr txBox="1"/>
          <p:nvPr/>
        </p:nvSpPr>
        <p:spPr>
          <a:xfrm>
            <a:off x="1514149" y="3787118"/>
            <a:ext cx="1121808" cy="784830"/>
          </a:xfrm>
          <a:prstGeom prst="rect">
            <a:avLst/>
          </a:prstGeom>
          <a:noFill/>
        </p:spPr>
        <p:txBody>
          <a:bodyPr wrap="square" rtlCol="0">
            <a:spAutoFit/>
          </a:bodyPr>
          <a:lstStyle/>
          <a:p>
            <a:r>
              <a:rPr lang="en-US" sz="900" b="1" u="sng" dirty="0" smtClean="0">
                <a:latin typeface="Times New Roman"/>
                <a:cs typeface="Times New Roman"/>
              </a:rPr>
              <a:t>Question </a:t>
            </a:r>
            <a:r>
              <a:rPr lang="en-US" sz="900" b="1" u="sng" dirty="0" smtClean="0">
                <a:latin typeface="Times New Roman"/>
                <a:cs typeface="Times New Roman"/>
              </a:rPr>
              <a:t>3</a:t>
            </a:r>
            <a:endParaRPr lang="en-US" sz="900" b="1" u="sng" dirty="0" smtClean="0">
              <a:latin typeface="Times New Roman"/>
              <a:cs typeface="Times New Roman"/>
            </a:endParaRPr>
          </a:p>
          <a:p>
            <a:r>
              <a:rPr lang="en-US" sz="900" dirty="0" smtClean="0">
                <a:latin typeface="Times New Roman"/>
                <a:cs typeface="Times New Roman"/>
              </a:rPr>
              <a:t>38</a:t>
            </a:r>
            <a:r>
              <a:rPr lang="en-US" sz="900" baseline="30000" dirty="0" smtClean="0">
                <a:latin typeface="Times New Roman"/>
                <a:cs typeface="Times New Roman"/>
              </a:rPr>
              <a:t>th</a:t>
            </a:r>
            <a:r>
              <a:rPr lang="en-US" sz="900" dirty="0" smtClean="0">
                <a:latin typeface="Times New Roman"/>
                <a:cs typeface="Times New Roman"/>
              </a:rPr>
              <a:t> </a:t>
            </a:r>
            <a:r>
              <a:rPr lang="en-US" sz="900" dirty="0" err="1" smtClean="0">
                <a:latin typeface="Times New Roman"/>
                <a:cs typeface="Times New Roman"/>
              </a:rPr>
              <a:t>Parrallel</a:t>
            </a:r>
            <a:r>
              <a:rPr lang="en-US" sz="900" dirty="0" smtClean="0">
                <a:latin typeface="Times New Roman"/>
                <a:cs typeface="Times New Roman"/>
              </a:rPr>
              <a:t>              Truman                  North +South Korea    Mao Zedong       </a:t>
            </a:r>
            <a:endParaRPr lang="en-US" sz="900" dirty="0" smtClean="0">
              <a:latin typeface="Times New Roman"/>
              <a:cs typeface="Times New Roman"/>
            </a:endParaRPr>
          </a:p>
        </p:txBody>
      </p:sp>
      <p:sp>
        <p:nvSpPr>
          <p:cNvPr id="34" name="TextBox 33"/>
          <p:cNvSpPr txBox="1"/>
          <p:nvPr/>
        </p:nvSpPr>
        <p:spPr>
          <a:xfrm>
            <a:off x="1528260" y="5450683"/>
            <a:ext cx="1340555" cy="938719"/>
          </a:xfrm>
          <a:prstGeom prst="rect">
            <a:avLst/>
          </a:prstGeom>
          <a:noFill/>
        </p:spPr>
        <p:txBody>
          <a:bodyPr wrap="square" rtlCol="0">
            <a:spAutoFit/>
          </a:bodyPr>
          <a:lstStyle/>
          <a:p>
            <a:r>
              <a:rPr lang="en-US" sz="1000" b="1" u="sng" dirty="0" smtClean="0">
                <a:latin typeface="Times New Roman"/>
                <a:cs typeface="Times New Roman"/>
              </a:rPr>
              <a:t>Question 5</a:t>
            </a:r>
            <a:endParaRPr lang="en-US" sz="1000" b="1" u="sng" dirty="0" smtClean="0">
              <a:latin typeface="Times New Roman"/>
              <a:cs typeface="Times New Roman"/>
            </a:endParaRPr>
          </a:p>
          <a:p>
            <a:r>
              <a:rPr lang="en-US" sz="900" dirty="0" smtClean="0">
                <a:latin typeface="Times New Roman"/>
                <a:cs typeface="Times New Roman"/>
              </a:rPr>
              <a:t>Bay of Pigs                         Berlin Wall                      Cuban Missile Crisis          Apollo                                Armstrong +</a:t>
            </a:r>
            <a:r>
              <a:rPr lang="en-US" sz="900" dirty="0" err="1" smtClean="0">
                <a:latin typeface="Times New Roman"/>
                <a:cs typeface="Times New Roman"/>
              </a:rPr>
              <a:t>Aldrin</a:t>
            </a:r>
            <a:r>
              <a:rPr lang="en-US" sz="900" dirty="0" smtClean="0">
                <a:latin typeface="Times New Roman"/>
                <a:cs typeface="Times New Roman"/>
              </a:rPr>
              <a:t>             </a:t>
            </a:r>
            <a:endParaRPr lang="en-US" sz="900" dirty="0">
              <a:latin typeface="Times New Roman"/>
              <a:cs typeface="Times New Roman"/>
            </a:endParaRPr>
          </a:p>
        </p:txBody>
      </p:sp>
      <p:sp>
        <p:nvSpPr>
          <p:cNvPr id="35" name="TextBox 34"/>
          <p:cNvSpPr txBox="1"/>
          <p:nvPr/>
        </p:nvSpPr>
        <p:spPr>
          <a:xfrm>
            <a:off x="2731910" y="3812231"/>
            <a:ext cx="1340555" cy="1785104"/>
          </a:xfrm>
          <a:prstGeom prst="rect">
            <a:avLst/>
          </a:prstGeom>
          <a:noFill/>
        </p:spPr>
        <p:txBody>
          <a:bodyPr wrap="square" rtlCol="0">
            <a:spAutoFit/>
          </a:bodyPr>
          <a:lstStyle/>
          <a:p>
            <a:r>
              <a:rPr lang="en-US" sz="1000" b="1" u="sng" dirty="0" smtClean="0">
                <a:latin typeface="Times New Roman"/>
                <a:cs typeface="Times New Roman"/>
              </a:rPr>
              <a:t>Question 5</a:t>
            </a:r>
          </a:p>
          <a:p>
            <a:r>
              <a:rPr lang="en-US" sz="1000" dirty="0" smtClean="0">
                <a:latin typeface="Times New Roman"/>
                <a:cs typeface="Times New Roman"/>
              </a:rPr>
              <a:t>Ho Chi Minh              domino theory              Vietcong                            Ngo </a:t>
            </a:r>
            <a:r>
              <a:rPr lang="en-US" sz="1000" dirty="0" err="1" smtClean="0">
                <a:latin typeface="Times New Roman"/>
                <a:cs typeface="Times New Roman"/>
              </a:rPr>
              <a:t>Dinh</a:t>
            </a:r>
            <a:r>
              <a:rPr lang="en-US" sz="1000" dirty="0" smtClean="0">
                <a:latin typeface="Times New Roman"/>
                <a:cs typeface="Times New Roman"/>
              </a:rPr>
              <a:t> Diem               NLF                               </a:t>
            </a:r>
            <a:r>
              <a:rPr lang="en-US" sz="1000" dirty="0" err="1" smtClean="0">
                <a:latin typeface="Times New Roman"/>
                <a:cs typeface="Times New Roman"/>
              </a:rPr>
              <a:t>Tet</a:t>
            </a:r>
            <a:r>
              <a:rPr lang="en-US" sz="1000" dirty="0" smtClean="0">
                <a:latin typeface="Times New Roman"/>
                <a:cs typeface="Times New Roman"/>
              </a:rPr>
              <a:t> Offensive                     Kent State                 Doves, Hawks              </a:t>
            </a:r>
            <a:r>
              <a:rPr lang="en-US" sz="1000" dirty="0" err="1" smtClean="0">
                <a:latin typeface="Times New Roman"/>
                <a:cs typeface="Times New Roman"/>
              </a:rPr>
              <a:t>Veitnamization</a:t>
            </a:r>
            <a:r>
              <a:rPr lang="en-US" sz="1000" dirty="0" smtClean="0">
                <a:latin typeface="Times New Roman"/>
                <a:cs typeface="Times New Roman"/>
              </a:rPr>
              <a:t>                 26</a:t>
            </a:r>
            <a:r>
              <a:rPr lang="en-US" sz="1000" baseline="30000" dirty="0" smtClean="0">
                <a:latin typeface="Times New Roman"/>
                <a:cs typeface="Times New Roman"/>
              </a:rPr>
              <a:t>th</a:t>
            </a:r>
            <a:r>
              <a:rPr lang="en-US" sz="1000" dirty="0" smtClean="0">
                <a:latin typeface="Times New Roman"/>
                <a:cs typeface="Times New Roman"/>
              </a:rPr>
              <a:t> amendment               </a:t>
            </a:r>
            <a:endParaRPr lang="en-US" sz="1000" dirty="0" smtClean="0">
              <a:latin typeface="Times New Roman"/>
              <a:cs typeface="Times New Roman"/>
            </a:endParaRPr>
          </a:p>
        </p:txBody>
      </p:sp>
    </p:spTree>
    <p:extLst>
      <p:ext uri="{BB962C8B-B14F-4D97-AF65-F5344CB8AC3E}">
        <p14:creationId xmlns:p14="http://schemas.microsoft.com/office/powerpoint/2010/main" val="3910918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5228</TotalTime>
  <Words>301</Words>
  <Application>Microsoft Macintosh PowerPoint</Application>
  <PresentationFormat>On-screen Show (4:3)</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16</cp:revision>
  <dcterms:created xsi:type="dcterms:W3CDTF">2013-04-02T00:43:20Z</dcterms:created>
  <dcterms:modified xsi:type="dcterms:W3CDTF">2013-04-29T16:34:02Z</dcterms:modified>
</cp:coreProperties>
</file>