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184"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08401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48291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15834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58D18-16F7-5040-A45D-846ED5E92AAF}" type="datetimeFigureOut">
              <a:rPr lang="en-US" smtClean="0"/>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5828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758D18-16F7-5040-A45D-846ED5E92AAF}" type="datetimeFigureOut">
              <a:rPr lang="en-US" smtClean="0"/>
              <a:t>5/1/13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62942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758D18-16F7-5040-A45D-846ED5E92AAF}" type="datetimeFigureOut">
              <a:rPr lang="en-US" smtClean="0"/>
              <a:t>5/1/13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32124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758D18-16F7-5040-A45D-846ED5E92AAF}" type="datetimeFigureOut">
              <a:rPr lang="en-US" smtClean="0"/>
              <a:t>5/1/13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315889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758D18-16F7-5040-A45D-846ED5E92AAF}" type="datetimeFigureOut">
              <a:rPr lang="en-US" smtClean="0"/>
              <a:t>5/1/13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172073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758D18-16F7-5040-A45D-846ED5E92AAF}" type="datetimeFigureOut">
              <a:rPr lang="en-US" smtClean="0"/>
              <a:t>5/1/13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696221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58D18-16F7-5040-A45D-846ED5E92AAF}" type="datetimeFigureOut">
              <a:rPr lang="en-US" smtClean="0"/>
              <a:t>5/1/13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90303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58D18-16F7-5040-A45D-846ED5E92AAF}" type="datetimeFigureOut">
              <a:rPr lang="en-US" smtClean="0"/>
              <a:t>5/1/13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C52CD-EADD-414B-B437-FDB38EE65AA0}" type="slidenum">
              <a:rPr lang="en-US" smtClean="0"/>
              <a:t>‹#›</a:t>
            </a:fld>
            <a:endParaRPr lang="en-US"/>
          </a:p>
        </p:txBody>
      </p:sp>
    </p:spTree>
    <p:extLst>
      <p:ext uri="{BB962C8B-B14F-4D97-AF65-F5344CB8AC3E}">
        <p14:creationId xmlns:p14="http://schemas.microsoft.com/office/powerpoint/2010/main" val="2714448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58D18-16F7-5040-A45D-846ED5E92AAF}" type="datetimeFigureOut">
              <a:rPr lang="en-US" smtClean="0"/>
              <a:t>5/1/13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C52CD-EADD-414B-B437-FDB38EE65AA0}" type="slidenum">
              <a:rPr lang="en-US" smtClean="0"/>
              <a:t>‹#›</a:t>
            </a:fld>
            <a:endParaRPr lang="en-US"/>
          </a:p>
        </p:txBody>
      </p:sp>
    </p:spTree>
    <p:extLst>
      <p:ext uri="{BB962C8B-B14F-4D97-AF65-F5344CB8AC3E}">
        <p14:creationId xmlns:p14="http://schemas.microsoft.com/office/powerpoint/2010/main" val="3298871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76200" y="152400"/>
            <a:ext cx="8915400" cy="6553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Oval 5"/>
          <p:cNvSpPr>
            <a:spLocks noChangeArrowheads="1"/>
          </p:cNvSpPr>
          <p:nvPr/>
        </p:nvSpPr>
        <p:spPr bwMode="auto">
          <a:xfrm>
            <a:off x="2819400" y="533400"/>
            <a:ext cx="3429000" cy="96202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Text Box 7"/>
          <p:cNvSpPr txBox="1">
            <a:spLocks noChangeArrowheads="1"/>
          </p:cNvSpPr>
          <p:nvPr/>
        </p:nvSpPr>
        <p:spPr bwMode="auto">
          <a:xfrm>
            <a:off x="3725335" y="160339"/>
            <a:ext cx="2362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dirty="0"/>
              <a:t>This Chapter: </a:t>
            </a:r>
          </a:p>
        </p:txBody>
      </p:sp>
      <p:sp>
        <p:nvSpPr>
          <p:cNvPr id="7" name="Line 8"/>
          <p:cNvSpPr>
            <a:spLocks noChangeShapeType="1"/>
          </p:cNvSpPr>
          <p:nvPr/>
        </p:nvSpPr>
        <p:spPr bwMode="auto">
          <a:xfrm>
            <a:off x="2514600" y="94297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9"/>
          <p:cNvSpPr>
            <a:spLocks noChangeShapeType="1"/>
          </p:cNvSpPr>
          <p:nvPr/>
        </p:nvSpPr>
        <p:spPr bwMode="auto">
          <a:xfrm>
            <a:off x="5943600" y="1019175"/>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Rectangle 10"/>
          <p:cNvSpPr>
            <a:spLocks noChangeArrowheads="1"/>
          </p:cNvSpPr>
          <p:nvPr/>
        </p:nvSpPr>
        <p:spPr bwMode="auto">
          <a:xfrm>
            <a:off x="304800" y="638175"/>
            <a:ext cx="24384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Rectangle 11"/>
          <p:cNvSpPr>
            <a:spLocks noChangeArrowheads="1"/>
          </p:cNvSpPr>
          <p:nvPr/>
        </p:nvSpPr>
        <p:spPr bwMode="auto">
          <a:xfrm>
            <a:off x="6324600" y="714375"/>
            <a:ext cx="2438400" cy="428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Text Box 12"/>
          <p:cNvSpPr txBox="1">
            <a:spLocks noChangeArrowheads="1"/>
          </p:cNvSpPr>
          <p:nvPr/>
        </p:nvSpPr>
        <p:spPr bwMode="auto">
          <a:xfrm>
            <a:off x="762000" y="2730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dirty="0">
                <a:latin typeface="Times New Roman"/>
                <a:cs typeface="Times New Roman"/>
              </a:rPr>
              <a:t>Last Chapter</a:t>
            </a:r>
          </a:p>
        </p:txBody>
      </p:sp>
      <p:sp>
        <p:nvSpPr>
          <p:cNvPr id="12" name="Text Box 13"/>
          <p:cNvSpPr txBox="1">
            <a:spLocks noChangeArrowheads="1"/>
          </p:cNvSpPr>
          <p:nvPr/>
        </p:nvSpPr>
        <p:spPr bwMode="auto">
          <a:xfrm>
            <a:off x="6874933" y="34925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dirty="0">
                <a:latin typeface="Times New Roman"/>
                <a:cs typeface="Times New Roman"/>
              </a:rPr>
              <a:t>Next Chapter</a:t>
            </a:r>
          </a:p>
        </p:txBody>
      </p:sp>
      <p:sp>
        <p:nvSpPr>
          <p:cNvPr id="13" name="Text Box 14"/>
          <p:cNvSpPr txBox="1">
            <a:spLocks noChangeArrowheads="1"/>
          </p:cNvSpPr>
          <p:nvPr/>
        </p:nvSpPr>
        <p:spPr bwMode="auto">
          <a:xfrm>
            <a:off x="448732" y="638175"/>
            <a:ext cx="2133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smtClean="0">
                <a:latin typeface="Times New Roman"/>
                <a:cs typeface="Times New Roman"/>
              </a:rPr>
              <a:t>Ch. </a:t>
            </a:r>
            <a:r>
              <a:rPr lang="en-US" sz="1200" dirty="0" smtClean="0">
                <a:latin typeface="Times New Roman"/>
                <a:cs typeface="Times New Roman"/>
              </a:rPr>
              <a:t>27+29: The Cold War</a:t>
            </a:r>
            <a:endParaRPr lang="en-US" sz="1200" dirty="0">
              <a:latin typeface="Times New Roman"/>
              <a:cs typeface="Times New Roman"/>
            </a:endParaRPr>
          </a:p>
          <a:p>
            <a:pPr algn="ctr" eaLnBrk="1" hangingPunct="1">
              <a:spcBef>
                <a:spcPct val="50000"/>
              </a:spcBef>
            </a:pPr>
            <a:endParaRPr lang="en-US" sz="1200" dirty="0"/>
          </a:p>
        </p:txBody>
      </p:sp>
      <p:sp>
        <p:nvSpPr>
          <p:cNvPr id="14" name="Text Box 15"/>
          <p:cNvSpPr txBox="1">
            <a:spLocks noChangeArrowheads="1"/>
          </p:cNvSpPr>
          <p:nvPr/>
        </p:nvSpPr>
        <p:spPr bwMode="auto">
          <a:xfrm>
            <a:off x="2810932" y="617011"/>
            <a:ext cx="3505200"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400" b="1" dirty="0" err="1">
                <a:latin typeface="Times New Roman"/>
                <a:cs typeface="Times New Roman"/>
              </a:rPr>
              <a:t>Ch</a:t>
            </a:r>
            <a:r>
              <a:rPr lang="en-US" sz="1400" b="1" dirty="0">
                <a:latin typeface="Times New Roman"/>
                <a:cs typeface="Times New Roman"/>
              </a:rPr>
              <a:t> </a:t>
            </a:r>
            <a:r>
              <a:rPr lang="en-US" sz="1400" b="1" dirty="0" smtClean="0">
                <a:latin typeface="Times New Roman"/>
                <a:cs typeface="Times New Roman"/>
              </a:rPr>
              <a:t>28: The Civil Rights Movement</a:t>
            </a:r>
            <a:endParaRPr lang="en-US" sz="1100" b="1" dirty="0" smtClean="0">
              <a:latin typeface="Times New Roman"/>
              <a:cs typeface="Times New Roman"/>
            </a:endParaRPr>
          </a:p>
          <a:p>
            <a:pPr algn="ctr" eaLnBrk="1" hangingPunct="1">
              <a:spcBef>
                <a:spcPct val="50000"/>
              </a:spcBef>
            </a:pPr>
            <a:r>
              <a:rPr lang="en-US" sz="1100" b="1" dirty="0" smtClean="0">
                <a:latin typeface="Times New Roman"/>
                <a:cs typeface="Times New Roman"/>
              </a:rPr>
              <a:t>1950’s and 60’s </a:t>
            </a:r>
          </a:p>
          <a:p>
            <a:pPr algn="ctr" eaLnBrk="1" hangingPunct="1">
              <a:spcBef>
                <a:spcPct val="50000"/>
              </a:spcBef>
            </a:pPr>
            <a:r>
              <a:rPr lang="en-US" sz="1100" b="1" dirty="0" err="1" smtClean="0">
                <a:latin typeface="Times New Roman"/>
                <a:cs typeface="Times New Roman"/>
              </a:rPr>
              <a:t>Pgs</a:t>
            </a:r>
            <a:r>
              <a:rPr lang="en-US" sz="1100" b="1" dirty="0" smtClean="0">
                <a:latin typeface="Times New Roman"/>
                <a:cs typeface="Times New Roman"/>
              </a:rPr>
              <a:t> 870-885</a:t>
            </a:r>
            <a:endParaRPr lang="en-US" sz="1100" b="1" dirty="0">
              <a:latin typeface="Times New Roman"/>
              <a:cs typeface="Times New Roman"/>
            </a:endParaRPr>
          </a:p>
        </p:txBody>
      </p:sp>
      <p:sp>
        <p:nvSpPr>
          <p:cNvPr id="15" name="Text Box 17"/>
          <p:cNvSpPr txBox="1">
            <a:spLocks noChangeArrowheads="1"/>
          </p:cNvSpPr>
          <p:nvPr/>
        </p:nvSpPr>
        <p:spPr bwMode="auto">
          <a:xfrm>
            <a:off x="6265336" y="702733"/>
            <a:ext cx="2514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smtClean="0">
                <a:latin typeface="Times New Roman"/>
                <a:cs typeface="Times New Roman"/>
              </a:rPr>
              <a:t>Final Exam Review</a:t>
            </a:r>
            <a:endParaRPr lang="en-US" sz="1200" dirty="0">
              <a:latin typeface="Times New Roman"/>
              <a:cs typeface="Times New Roman"/>
            </a:endParaRPr>
          </a:p>
        </p:txBody>
      </p:sp>
      <p:sp>
        <p:nvSpPr>
          <p:cNvPr id="16" name="Line 23"/>
          <p:cNvSpPr>
            <a:spLocks noChangeShapeType="1"/>
          </p:cNvSpPr>
          <p:nvPr/>
        </p:nvSpPr>
        <p:spPr bwMode="auto">
          <a:xfrm>
            <a:off x="5486400" y="16002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Rectangle 24"/>
          <p:cNvSpPr>
            <a:spLocks noChangeArrowheads="1"/>
          </p:cNvSpPr>
          <p:nvPr/>
        </p:nvSpPr>
        <p:spPr bwMode="auto">
          <a:xfrm>
            <a:off x="4648200" y="2209800"/>
            <a:ext cx="4114800" cy="3511699"/>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 name="Text Box 25"/>
          <p:cNvSpPr txBox="1">
            <a:spLocks noChangeArrowheads="1"/>
          </p:cNvSpPr>
          <p:nvPr/>
        </p:nvSpPr>
        <p:spPr bwMode="auto">
          <a:xfrm>
            <a:off x="4715941" y="1888067"/>
            <a:ext cx="3733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b="1" dirty="0">
                <a:latin typeface="Times New Roman"/>
                <a:cs typeface="Times New Roman"/>
              </a:rPr>
              <a:t>Essential Questions for the Chapter</a:t>
            </a:r>
            <a:r>
              <a:rPr lang="en-US" sz="1400" b="1" dirty="0"/>
              <a:t>:</a:t>
            </a:r>
          </a:p>
        </p:txBody>
      </p:sp>
      <p:sp>
        <p:nvSpPr>
          <p:cNvPr id="19" name="Line 26"/>
          <p:cNvSpPr>
            <a:spLocks noChangeShapeType="1"/>
          </p:cNvSpPr>
          <p:nvPr/>
        </p:nvSpPr>
        <p:spPr bwMode="auto">
          <a:xfrm flipH="1">
            <a:off x="3200400" y="1600200"/>
            <a:ext cx="762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 name="Rectangle 27"/>
          <p:cNvSpPr>
            <a:spLocks noChangeArrowheads="1"/>
          </p:cNvSpPr>
          <p:nvPr/>
        </p:nvSpPr>
        <p:spPr bwMode="auto">
          <a:xfrm>
            <a:off x="304800" y="1905000"/>
            <a:ext cx="3886200" cy="1447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 name="Text Box 28"/>
          <p:cNvSpPr txBox="1">
            <a:spLocks noChangeArrowheads="1"/>
          </p:cNvSpPr>
          <p:nvPr/>
        </p:nvSpPr>
        <p:spPr bwMode="auto">
          <a:xfrm>
            <a:off x="338669" y="1524529"/>
            <a:ext cx="2057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600" b="1" dirty="0">
                <a:latin typeface="Times New Roman"/>
                <a:cs typeface="Times New Roman"/>
              </a:rPr>
              <a:t>Is about</a:t>
            </a:r>
            <a:r>
              <a:rPr lang="en-US" sz="1600" b="1" dirty="0"/>
              <a:t>:</a:t>
            </a:r>
          </a:p>
        </p:txBody>
      </p:sp>
      <p:sp>
        <p:nvSpPr>
          <p:cNvPr id="22" name="Text Box 30"/>
          <p:cNvSpPr txBox="1">
            <a:spLocks noChangeArrowheads="1"/>
          </p:cNvSpPr>
          <p:nvPr/>
        </p:nvSpPr>
        <p:spPr bwMode="auto">
          <a:xfrm>
            <a:off x="4267200" y="5962376"/>
            <a:ext cx="2057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en-US" sz="1200" dirty="0">
                <a:latin typeface="Times New Roman"/>
                <a:cs typeface="Times New Roman"/>
              </a:rPr>
              <a:t>Approximate time</a:t>
            </a:r>
            <a:r>
              <a:rPr lang="en-US" sz="1200" dirty="0">
                <a:latin typeface="Abadi MT Condensed" charset="0"/>
              </a:rPr>
              <a:t>:</a:t>
            </a:r>
          </a:p>
        </p:txBody>
      </p:sp>
      <p:sp>
        <p:nvSpPr>
          <p:cNvPr id="23" name="Text Box 31"/>
          <p:cNvSpPr txBox="1">
            <a:spLocks noChangeArrowheads="1"/>
          </p:cNvSpPr>
          <p:nvPr/>
        </p:nvSpPr>
        <p:spPr bwMode="auto">
          <a:xfrm>
            <a:off x="4893733" y="6248402"/>
            <a:ext cx="1828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000" dirty="0" smtClean="0"/>
              <a:t>6 days</a:t>
            </a:r>
            <a:endParaRPr lang="en-US" sz="1000" dirty="0"/>
          </a:p>
        </p:txBody>
      </p:sp>
      <p:sp>
        <p:nvSpPr>
          <p:cNvPr id="24" name="Text Box 34"/>
          <p:cNvSpPr txBox="1">
            <a:spLocks noChangeArrowheads="1"/>
          </p:cNvSpPr>
          <p:nvPr/>
        </p:nvSpPr>
        <p:spPr bwMode="auto">
          <a:xfrm>
            <a:off x="4724400" y="2239963"/>
            <a:ext cx="3962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FontTx/>
              <a:buAutoNum type="arabicPeriod"/>
            </a:pPr>
            <a:endParaRPr lang="en-US" sz="1200"/>
          </a:p>
          <a:p>
            <a:pPr eaLnBrk="1" hangingPunct="1">
              <a:spcBef>
                <a:spcPct val="50000"/>
              </a:spcBef>
              <a:buFontTx/>
              <a:buAutoNum type="arabicPeriod"/>
            </a:pPr>
            <a:endParaRPr lang="en-US" sz="1200"/>
          </a:p>
        </p:txBody>
      </p:sp>
      <p:sp>
        <p:nvSpPr>
          <p:cNvPr id="25" name="Text Box 36"/>
          <p:cNvSpPr txBox="1">
            <a:spLocks noChangeArrowheads="1"/>
          </p:cNvSpPr>
          <p:nvPr/>
        </p:nvSpPr>
        <p:spPr bwMode="auto">
          <a:xfrm>
            <a:off x="282222" y="1842910"/>
            <a:ext cx="394828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200" dirty="0" smtClean="0">
                <a:latin typeface="Times New Roman"/>
                <a:cs typeface="Times New Roman"/>
              </a:rPr>
              <a:t>African Americans launched a major civil rights movement in the years following World War II. Members of the movement organized demonstrations to protest unfair treatment and segregation in public places. In this chapter, you will learn about the efforts of African Americans such as the “Little Rock Nine”, Rosa Parks, Martin Luther King Jr. and others to gain civil rights protections in the 1950’s, 1960’s, and 1970’s. </a:t>
            </a:r>
            <a:endParaRPr lang="en-US" sz="1200" dirty="0">
              <a:latin typeface="Times New Roman"/>
              <a:cs typeface="Times New Roman"/>
            </a:endParaRPr>
          </a:p>
        </p:txBody>
      </p:sp>
      <p:sp>
        <p:nvSpPr>
          <p:cNvPr id="26" name="Rectangle 25"/>
          <p:cNvSpPr/>
          <p:nvPr/>
        </p:nvSpPr>
        <p:spPr>
          <a:xfrm>
            <a:off x="287867" y="3760229"/>
            <a:ext cx="3903133" cy="26828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TextBox 34"/>
          <p:cNvSpPr txBox="1">
            <a:spLocks noChangeArrowheads="1"/>
          </p:cNvSpPr>
          <p:nvPr/>
        </p:nvSpPr>
        <p:spPr bwMode="auto">
          <a:xfrm>
            <a:off x="338675" y="3471863"/>
            <a:ext cx="2667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b="1" dirty="0">
                <a:latin typeface="Times New Roman"/>
                <a:cs typeface="Times New Roman"/>
              </a:rPr>
              <a:t>Key Vocabulary</a:t>
            </a:r>
            <a:r>
              <a:rPr lang="en-US" sz="1600" b="1" dirty="0"/>
              <a:t>:</a:t>
            </a:r>
          </a:p>
        </p:txBody>
      </p:sp>
      <p:sp>
        <p:nvSpPr>
          <p:cNvPr id="29" name="Text Box 31"/>
          <p:cNvSpPr txBox="1">
            <a:spLocks noChangeArrowheads="1"/>
          </p:cNvSpPr>
          <p:nvPr/>
        </p:nvSpPr>
        <p:spPr bwMode="auto">
          <a:xfrm>
            <a:off x="5808133" y="5721499"/>
            <a:ext cx="3124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endParaRPr lang="en-US" sz="1200" dirty="0">
              <a:latin typeface="Times New Roman"/>
              <a:cs typeface="Times New Roman"/>
            </a:endParaRPr>
          </a:p>
          <a:p>
            <a:pPr algn="ctr" eaLnBrk="1" hangingPunct="1">
              <a:spcBef>
                <a:spcPct val="50000"/>
              </a:spcBef>
            </a:pPr>
            <a:r>
              <a:rPr lang="en-US" sz="1200" dirty="0" smtClean="0">
                <a:latin typeface="Times New Roman"/>
                <a:cs typeface="Times New Roman"/>
              </a:rPr>
              <a:t>Quiz: None</a:t>
            </a:r>
            <a:endParaRPr lang="en-US" sz="1200" dirty="0" smtClean="0">
              <a:latin typeface="Times New Roman"/>
              <a:cs typeface="Times New Roman"/>
            </a:endParaRPr>
          </a:p>
          <a:p>
            <a:pPr algn="ctr" eaLnBrk="1" hangingPunct="1">
              <a:spcBef>
                <a:spcPct val="50000"/>
              </a:spcBef>
            </a:pPr>
            <a:r>
              <a:rPr lang="en-US" sz="1200" dirty="0" smtClean="0">
                <a:latin typeface="Times New Roman"/>
                <a:cs typeface="Times New Roman"/>
              </a:rPr>
              <a:t>Test:  </a:t>
            </a:r>
            <a:r>
              <a:rPr lang="en-US" sz="1200" dirty="0" smtClean="0">
                <a:latin typeface="Times New Roman"/>
                <a:cs typeface="Times New Roman"/>
              </a:rPr>
              <a:t>Thursday, May 23td </a:t>
            </a:r>
            <a:endParaRPr lang="en-US" sz="1000" dirty="0"/>
          </a:p>
        </p:txBody>
      </p:sp>
      <p:sp>
        <p:nvSpPr>
          <p:cNvPr id="30" name="TextBox 31"/>
          <p:cNvSpPr txBox="1">
            <a:spLocks noChangeArrowheads="1"/>
          </p:cNvSpPr>
          <p:nvPr/>
        </p:nvSpPr>
        <p:spPr bwMode="auto">
          <a:xfrm>
            <a:off x="4648200" y="2209800"/>
            <a:ext cx="413173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FontTx/>
              <a:buAutoNum type="arabicPeriod"/>
            </a:pPr>
            <a:r>
              <a:rPr lang="en-US" sz="1400" dirty="0" smtClean="0">
                <a:latin typeface="Times New Roman"/>
                <a:cs typeface="Times New Roman"/>
              </a:rPr>
              <a:t>How did Civil Rights activists use legal challenges and public protests to confront segregation? </a:t>
            </a:r>
          </a:p>
          <a:p>
            <a:pPr lvl="1" eaLnBrk="1" hangingPunct="1">
              <a:buFontTx/>
              <a:buChar char="-"/>
            </a:pPr>
            <a:r>
              <a:rPr lang="en-US" sz="1400" dirty="0" smtClean="0">
                <a:latin typeface="Times New Roman"/>
                <a:cs typeface="Times New Roman"/>
              </a:rPr>
              <a:t>Groups that formed</a:t>
            </a:r>
          </a:p>
          <a:p>
            <a:pPr lvl="1" eaLnBrk="1" hangingPunct="1">
              <a:buFontTx/>
              <a:buChar char="-"/>
            </a:pPr>
            <a:r>
              <a:rPr lang="en-US" sz="1400" dirty="0" smtClean="0">
                <a:latin typeface="Times New Roman"/>
                <a:cs typeface="Times New Roman"/>
              </a:rPr>
              <a:t>Legal efforts</a:t>
            </a:r>
          </a:p>
          <a:p>
            <a:pPr lvl="1" eaLnBrk="1" hangingPunct="1">
              <a:buFontTx/>
              <a:buChar char="-"/>
            </a:pPr>
            <a:r>
              <a:rPr lang="en-US" sz="1400" dirty="0" smtClean="0">
                <a:latin typeface="Times New Roman"/>
                <a:cs typeface="Times New Roman"/>
              </a:rPr>
              <a:t>Protests/key events </a:t>
            </a:r>
            <a:endParaRPr lang="en-US" sz="1400" dirty="0">
              <a:latin typeface="Times New Roman"/>
              <a:cs typeface="Times New Roman"/>
            </a:endParaRPr>
          </a:p>
        </p:txBody>
      </p:sp>
      <p:sp>
        <p:nvSpPr>
          <p:cNvPr id="31" name="TextBox 30"/>
          <p:cNvSpPr txBox="1"/>
          <p:nvPr/>
        </p:nvSpPr>
        <p:spPr>
          <a:xfrm>
            <a:off x="286481" y="3777162"/>
            <a:ext cx="1830186" cy="2893100"/>
          </a:xfrm>
          <a:prstGeom prst="rect">
            <a:avLst/>
          </a:prstGeom>
          <a:noFill/>
        </p:spPr>
        <p:txBody>
          <a:bodyPr wrap="square" rtlCol="0">
            <a:spAutoFit/>
          </a:bodyPr>
          <a:lstStyle/>
          <a:p>
            <a:r>
              <a:rPr lang="en-US" sz="1000" b="1" u="sng" dirty="0" smtClean="0">
                <a:latin typeface="Times New Roman"/>
                <a:cs typeface="Times New Roman"/>
              </a:rPr>
              <a:t>Question </a:t>
            </a:r>
            <a:r>
              <a:rPr lang="en-US" sz="1000" b="1" u="sng" dirty="0" smtClean="0">
                <a:latin typeface="Times New Roman"/>
                <a:cs typeface="Times New Roman"/>
              </a:rPr>
              <a:t>1+ 2</a:t>
            </a:r>
          </a:p>
          <a:p>
            <a:r>
              <a:rPr lang="en-US" sz="900" dirty="0" smtClean="0">
                <a:latin typeface="Times New Roman"/>
                <a:cs typeface="Times New Roman"/>
              </a:rPr>
              <a:t>NAACP, CORE, MIA, SCLC, SNCC </a:t>
            </a:r>
          </a:p>
          <a:p>
            <a:r>
              <a:rPr lang="en-US" sz="900" dirty="0" smtClean="0">
                <a:latin typeface="Times New Roman"/>
                <a:cs typeface="Times New Roman"/>
              </a:rPr>
              <a:t>Segregation/desegregation          integration                  discrimination/ prejudice         </a:t>
            </a:r>
            <a:r>
              <a:rPr lang="en-US" sz="900" dirty="0" err="1" smtClean="0">
                <a:latin typeface="Times New Roman"/>
                <a:cs typeface="Times New Roman"/>
              </a:rPr>
              <a:t>Plessy</a:t>
            </a:r>
            <a:r>
              <a:rPr lang="en-US" sz="900" dirty="0" smtClean="0">
                <a:latin typeface="Times New Roman"/>
                <a:cs typeface="Times New Roman"/>
              </a:rPr>
              <a:t> v Ferguson                     Brown v. </a:t>
            </a:r>
            <a:r>
              <a:rPr lang="en-US" sz="900" dirty="0" err="1" smtClean="0">
                <a:latin typeface="Times New Roman"/>
                <a:cs typeface="Times New Roman"/>
              </a:rPr>
              <a:t>Bd</a:t>
            </a:r>
            <a:r>
              <a:rPr lang="en-US" sz="900" dirty="0" smtClean="0">
                <a:latin typeface="Times New Roman"/>
                <a:cs typeface="Times New Roman"/>
              </a:rPr>
              <a:t> of Ed </a:t>
            </a:r>
          </a:p>
          <a:p>
            <a:r>
              <a:rPr lang="en-US" sz="900" dirty="0" smtClean="0">
                <a:latin typeface="Times New Roman"/>
                <a:cs typeface="Times New Roman"/>
              </a:rPr>
              <a:t>Little Rock Nine                    Thurgood Marshall                     Rosa Parks                     Montgomery Bus Boycott         Martin Luther King Jr.                 Sit-in                                 nonviolent resistance              Freedom Rides/ Freedom Summer</a:t>
            </a:r>
          </a:p>
          <a:p>
            <a:r>
              <a:rPr lang="en-US" sz="900" dirty="0" smtClean="0">
                <a:latin typeface="Times New Roman"/>
                <a:cs typeface="Times New Roman"/>
              </a:rPr>
              <a:t>“Letter from Birmingham Jail”            Birmingham March                       March on Washington  </a:t>
            </a:r>
            <a:endParaRPr lang="en-US" sz="900" dirty="0" smtClean="0">
              <a:latin typeface="Times New Roman"/>
              <a:cs typeface="Times New Roman"/>
            </a:endParaRPr>
          </a:p>
          <a:p>
            <a:endParaRPr lang="en-US" sz="1000" dirty="0" smtClean="0">
              <a:latin typeface="Times New Roman"/>
              <a:cs typeface="Times New Roman"/>
            </a:endParaRPr>
          </a:p>
        </p:txBody>
      </p:sp>
      <p:sp>
        <p:nvSpPr>
          <p:cNvPr id="32" name="TextBox 31"/>
          <p:cNvSpPr txBox="1"/>
          <p:nvPr/>
        </p:nvSpPr>
        <p:spPr>
          <a:xfrm>
            <a:off x="2289541" y="4559543"/>
            <a:ext cx="1240339" cy="830997"/>
          </a:xfrm>
          <a:prstGeom prst="rect">
            <a:avLst/>
          </a:prstGeom>
          <a:noFill/>
        </p:spPr>
        <p:txBody>
          <a:bodyPr wrap="square" rtlCol="0">
            <a:spAutoFit/>
          </a:bodyPr>
          <a:lstStyle/>
          <a:p>
            <a:r>
              <a:rPr lang="en-US" sz="900" b="1" u="sng" dirty="0" smtClean="0">
                <a:latin typeface="Times New Roman"/>
                <a:cs typeface="Times New Roman"/>
              </a:rPr>
              <a:t>Question 4</a:t>
            </a:r>
          </a:p>
          <a:p>
            <a:r>
              <a:rPr lang="en-US" sz="900" dirty="0" smtClean="0">
                <a:latin typeface="Times New Roman"/>
                <a:cs typeface="Times New Roman"/>
              </a:rPr>
              <a:t>Betty Friedan                NOW                            ERA </a:t>
            </a:r>
            <a:endParaRPr lang="en-US" sz="900" dirty="0" smtClean="0">
              <a:latin typeface="Times New Roman"/>
              <a:cs typeface="Times New Roman"/>
            </a:endParaRPr>
          </a:p>
          <a:p>
            <a:endParaRPr lang="en-US" sz="1200" b="1" dirty="0">
              <a:latin typeface="Times New Roman"/>
              <a:cs typeface="Times New Roman"/>
            </a:endParaRPr>
          </a:p>
        </p:txBody>
      </p:sp>
      <p:sp>
        <p:nvSpPr>
          <p:cNvPr id="33" name="TextBox 32"/>
          <p:cNvSpPr txBox="1"/>
          <p:nvPr/>
        </p:nvSpPr>
        <p:spPr>
          <a:xfrm>
            <a:off x="2289541" y="3787118"/>
            <a:ext cx="1562792" cy="646331"/>
          </a:xfrm>
          <a:prstGeom prst="rect">
            <a:avLst/>
          </a:prstGeom>
          <a:noFill/>
        </p:spPr>
        <p:txBody>
          <a:bodyPr wrap="square" rtlCol="0">
            <a:spAutoFit/>
          </a:bodyPr>
          <a:lstStyle/>
          <a:p>
            <a:r>
              <a:rPr lang="en-US" sz="900" b="1" u="sng" dirty="0" smtClean="0">
                <a:latin typeface="Times New Roman"/>
                <a:cs typeface="Times New Roman"/>
              </a:rPr>
              <a:t>Question 3</a:t>
            </a:r>
          </a:p>
          <a:p>
            <a:r>
              <a:rPr lang="en-US" sz="900" dirty="0" smtClean="0">
                <a:latin typeface="Times New Roman"/>
                <a:cs typeface="Times New Roman"/>
              </a:rPr>
              <a:t>Civil Rights Act- 1964</a:t>
            </a:r>
          </a:p>
          <a:p>
            <a:r>
              <a:rPr lang="en-US" sz="900" dirty="0" smtClean="0">
                <a:latin typeface="Times New Roman"/>
                <a:cs typeface="Times New Roman"/>
              </a:rPr>
              <a:t>Voting Rights Act- 1965</a:t>
            </a:r>
          </a:p>
          <a:p>
            <a:r>
              <a:rPr lang="en-US" sz="900" dirty="0" smtClean="0">
                <a:latin typeface="Times New Roman"/>
                <a:cs typeface="Times New Roman"/>
              </a:rPr>
              <a:t>Great Society </a:t>
            </a:r>
            <a:endParaRPr lang="en-US" sz="900" dirty="0" smtClean="0">
              <a:latin typeface="Times New Roman"/>
              <a:cs typeface="Times New Roman"/>
            </a:endParaRPr>
          </a:p>
        </p:txBody>
      </p:sp>
      <p:sp>
        <p:nvSpPr>
          <p:cNvPr id="36" name="TextBox 31"/>
          <p:cNvSpPr txBox="1">
            <a:spLocks noChangeArrowheads="1"/>
          </p:cNvSpPr>
          <p:nvPr/>
        </p:nvSpPr>
        <p:spPr bwMode="auto">
          <a:xfrm>
            <a:off x="4648200" y="3724617"/>
            <a:ext cx="4131736"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buAutoNum type="arabicPeriod" startAt="2"/>
            </a:pPr>
            <a:r>
              <a:rPr lang="en-US" sz="1400" dirty="0" smtClean="0">
                <a:latin typeface="Times New Roman"/>
                <a:cs typeface="Times New Roman"/>
              </a:rPr>
              <a:t>What obstacles faced supporters of desegregation?</a:t>
            </a:r>
          </a:p>
          <a:p>
            <a:pPr eaLnBrk="1" hangingPunct="1">
              <a:buAutoNum type="arabicPeriod" startAt="2"/>
            </a:pPr>
            <a:endParaRPr lang="en-US" sz="1400" dirty="0" smtClean="0">
              <a:latin typeface="Times New Roman"/>
              <a:cs typeface="Times New Roman"/>
            </a:endParaRPr>
          </a:p>
          <a:p>
            <a:pPr eaLnBrk="1" hangingPunct="1">
              <a:buAutoNum type="arabicPeriod" startAt="2"/>
            </a:pPr>
            <a:r>
              <a:rPr lang="en-US" sz="1400" dirty="0" smtClean="0">
                <a:latin typeface="Times New Roman"/>
                <a:cs typeface="Times New Roman"/>
              </a:rPr>
              <a:t>How did President Kennedy and Johnson support civil rights? </a:t>
            </a:r>
          </a:p>
          <a:p>
            <a:pPr eaLnBrk="1" hangingPunct="1">
              <a:buAutoNum type="arabicPeriod" startAt="2"/>
            </a:pPr>
            <a:endParaRPr lang="en-US" sz="1400" dirty="0">
              <a:latin typeface="Times New Roman"/>
              <a:cs typeface="Times New Roman"/>
            </a:endParaRPr>
          </a:p>
          <a:p>
            <a:pPr eaLnBrk="1" hangingPunct="1">
              <a:buAutoNum type="arabicPeriod" startAt="2"/>
            </a:pPr>
            <a:r>
              <a:rPr lang="en-US" sz="1400" dirty="0" smtClean="0">
                <a:latin typeface="Times New Roman"/>
                <a:cs typeface="Times New Roman"/>
              </a:rPr>
              <a:t>What other groups worked for equal rights in the 1960’s? </a:t>
            </a:r>
            <a:endParaRPr lang="en-US" sz="1400" dirty="0">
              <a:latin typeface="Times New Roman"/>
              <a:cs typeface="Times New Roman"/>
            </a:endParaRPr>
          </a:p>
        </p:txBody>
      </p:sp>
    </p:spTree>
    <p:extLst>
      <p:ext uri="{BB962C8B-B14F-4D97-AF65-F5344CB8AC3E}">
        <p14:creationId xmlns:p14="http://schemas.microsoft.com/office/powerpoint/2010/main" val="3910918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24650</TotalTime>
  <Words>286</Words>
  <Application>Microsoft Macintosh PowerPoint</Application>
  <PresentationFormat>On-screen Show (4:3)</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19</cp:revision>
  <dcterms:created xsi:type="dcterms:W3CDTF">2013-04-02T00:43:20Z</dcterms:created>
  <dcterms:modified xsi:type="dcterms:W3CDTF">2013-05-15T01:46:01Z</dcterms:modified>
</cp:coreProperties>
</file>