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2"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2"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2"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2"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2" charset="-128"/>
        <a:cs typeface="+mn-cs"/>
      </a:defRPr>
    </a:lvl5pPr>
    <a:lvl6pPr marL="2286000" algn="l" defTabSz="914400" rtl="0" eaLnBrk="1" latinLnBrk="0" hangingPunct="1">
      <a:defRPr kern="1200">
        <a:solidFill>
          <a:schemeClr val="tx1"/>
        </a:solidFill>
        <a:latin typeface="Arial" pitchFamily="34" charset="0"/>
        <a:ea typeface="ＭＳ Ｐゴシック" pitchFamily="2" charset="-128"/>
        <a:cs typeface="+mn-cs"/>
      </a:defRPr>
    </a:lvl6pPr>
    <a:lvl7pPr marL="2743200" algn="l" defTabSz="914400" rtl="0" eaLnBrk="1" latinLnBrk="0" hangingPunct="1">
      <a:defRPr kern="1200">
        <a:solidFill>
          <a:schemeClr val="tx1"/>
        </a:solidFill>
        <a:latin typeface="Arial" pitchFamily="34" charset="0"/>
        <a:ea typeface="ＭＳ Ｐゴシック" pitchFamily="2" charset="-128"/>
        <a:cs typeface="+mn-cs"/>
      </a:defRPr>
    </a:lvl7pPr>
    <a:lvl8pPr marL="3200400" algn="l" defTabSz="914400" rtl="0" eaLnBrk="1" latinLnBrk="0" hangingPunct="1">
      <a:defRPr kern="1200">
        <a:solidFill>
          <a:schemeClr val="tx1"/>
        </a:solidFill>
        <a:latin typeface="Arial" pitchFamily="34" charset="0"/>
        <a:ea typeface="ＭＳ Ｐゴシック" pitchFamily="2" charset="-128"/>
        <a:cs typeface="+mn-cs"/>
      </a:defRPr>
    </a:lvl8pPr>
    <a:lvl9pPr marL="3657600" algn="l" defTabSz="914400" rtl="0" eaLnBrk="1" latinLnBrk="0" hangingPunct="1">
      <a:defRPr kern="1200">
        <a:solidFill>
          <a:schemeClr val="tx1"/>
        </a:solidFill>
        <a:latin typeface="Arial" pitchFamily="34" charset="0"/>
        <a:ea typeface="ＭＳ Ｐゴシック" pitchFamily="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54" autoAdjust="0"/>
  </p:normalViewPr>
  <p:slideViewPr>
    <p:cSldViewPr>
      <p:cViewPr varScale="1">
        <p:scale>
          <a:sx n="115" d="100"/>
          <a:sy n="115" d="100"/>
        </p:scale>
        <p:origin x="-2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4D5904D-53EB-4B6C-87A0-C0EF8EDA914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BE7DD86-5AB8-4261-8E9A-8E56B2CE8C0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15C23D-B975-4DDD-B6AF-7DAE17BB6E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CB02C47-9C77-4647-9B7E-D167E96479D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BC9FA5-D3F0-4704-8273-644E498D125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5DF37D6-5B89-41D1-AC57-CA3B10BC520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08CA462-97E5-43D5-B3B0-B7F674DD4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92820D1-71C0-4627-9BC2-AE47183AA1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14AFED8-6C01-4251-A636-4858B81B7B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979C45B-E630-40B2-81AB-1633CE14267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C8578D3-7375-4024-B3B6-392A871F1E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16160B58-6AA3-47BA-B8BA-D1CC57C81A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ChangeArrowheads="1"/>
          </p:cNvSpPr>
          <p:nvPr/>
        </p:nvSpPr>
        <p:spPr bwMode="auto">
          <a:xfrm>
            <a:off x="76200" y="152400"/>
            <a:ext cx="8915400" cy="6553200"/>
          </a:xfrm>
          <a:prstGeom prst="rect">
            <a:avLst/>
          </a:prstGeom>
          <a:noFill/>
          <a:ln w="28575">
            <a:solidFill>
              <a:schemeClr val="tx1"/>
            </a:solidFill>
            <a:miter lim="800000"/>
            <a:headEnd/>
            <a:tailEnd/>
          </a:ln>
        </p:spPr>
        <p:txBody>
          <a:bodyPr wrap="none" anchor="ctr"/>
          <a:lstStyle/>
          <a:p>
            <a:endParaRPr lang="en-US">
              <a:cs typeface="Arial" pitchFamily="34" charset="0"/>
            </a:endParaRPr>
          </a:p>
        </p:txBody>
      </p:sp>
      <p:sp>
        <p:nvSpPr>
          <p:cNvPr id="13314" name="Oval 5"/>
          <p:cNvSpPr>
            <a:spLocks noChangeArrowheads="1"/>
          </p:cNvSpPr>
          <p:nvPr/>
        </p:nvSpPr>
        <p:spPr bwMode="auto">
          <a:xfrm>
            <a:off x="2743200" y="457200"/>
            <a:ext cx="3429000" cy="962025"/>
          </a:xfrm>
          <a:prstGeom prst="ellipse">
            <a:avLst/>
          </a:prstGeom>
          <a:noFill/>
          <a:ln w="28575">
            <a:solidFill>
              <a:schemeClr val="tx1"/>
            </a:solidFill>
            <a:round/>
            <a:headEnd/>
            <a:tailEnd/>
          </a:ln>
        </p:spPr>
        <p:txBody>
          <a:bodyPr wrap="none" anchor="ctr"/>
          <a:lstStyle/>
          <a:p>
            <a:endParaRPr lang="en-US">
              <a:cs typeface="Arial" pitchFamily="34" charset="0"/>
            </a:endParaRPr>
          </a:p>
        </p:txBody>
      </p:sp>
      <p:sp>
        <p:nvSpPr>
          <p:cNvPr id="13315" name="Text Box 7"/>
          <p:cNvSpPr txBox="1">
            <a:spLocks noChangeArrowheads="1"/>
          </p:cNvSpPr>
          <p:nvPr/>
        </p:nvSpPr>
        <p:spPr bwMode="auto">
          <a:xfrm>
            <a:off x="3810000" y="152400"/>
            <a:ext cx="2362200" cy="304800"/>
          </a:xfrm>
          <a:prstGeom prst="rect">
            <a:avLst/>
          </a:prstGeom>
          <a:noFill/>
          <a:ln w="9525">
            <a:noFill/>
            <a:miter lim="800000"/>
            <a:headEnd/>
            <a:tailEnd/>
          </a:ln>
        </p:spPr>
        <p:txBody>
          <a:bodyPr>
            <a:spAutoFit/>
          </a:bodyPr>
          <a:lstStyle/>
          <a:p>
            <a:pPr>
              <a:spcBef>
                <a:spcPct val="50000"/>
              </a:spcBef>
            </a:pPr>
            <a:r>
              <a:rPr lang="en-US" sz="1400" b="1">
                <a:cs typeface="Arial" pitchFamily="34" charset="0"/>
              </a:rPr>
              <a:t>This Chapter: </a:t>
            </a:r>
          </a:p>
        </p:txBody>
      </p:sp>
      <p:sp>
        <p:nvSpPr>
          <p:cNvPr id="13316" name="Line 8"/>
          <p:cNvSpPr>
            <a:spLocks noChangeShapeType="1"/>
          </p:cNvSpPr>
          <p:nvPr/>
        </p:nvSpPr>
        <p:spPr bwMode="auto">
          <a:xfrm>
            <a:off x="2514600" y="942975"/>
            <a:ext cx="533400" cy="0"/>
          </a:xfrm>
          <a:prstGeom prst="line">
            <a:avLst/>
          </a:prstGeom>
          <a:noFill/>
          <a:ln w="9525">
            <a:solidFill>
              <a:schemeClr val="tx1"/>
            </a:solidFill>
            <a:round/>
            <a:headEnd/>
            <a:tailEnd type="triangle" w="med" len="med"/>
          </a:ln>
        </p:spPr>
        <p:txBody>
          <a:bodyPr/>
          <a:lstStyle/>
          <a:p>
            <a:endParaRPr lang="en-US"/>
          </a:p>
        </p:txBody>
      </p:sp>
      <p:sp>
        <p:nvSpPr>
          <p:cNvPr id="13317" name="Line 9"/>
          <p:cNvSpPr>
            <a:spLocks noChangeShapeType="1"/>
          </p:cNvSpPr>
          <p:nvPr/>
        </p:nvSpPr>
        <p:spPr bwMode="auto">
          <a:xfrm>
            <a:off x="5943600" y="1019175"/>
            <a:ext cx="533400" cy="0"/>
          </a:xfrm>
          <a:prstGeom prst="line">
            <a:avLst/>
          </a:prstGeom>
          <a:noFill/>
          <a:ln w="9525">
            <a:solidFill>
              <a:schemeClr val="tx1"/>
            </a:solidFill>
            <a:round/>
            <a:headEnd/>
            <a:tailEnd type="triangle" w="med" len="med"/>
          </a:ln>
        </p:spPr>
        <p:txBody>
          <a:bodyPr/>
          <a:lstStyle/>
          <a:p>
            <a:endParaRPr lang="en-US"/>
          </a:p>
        </p:txBody>
      </p:sp>
      <p:sp>
        <p:nvSpPr>
          <p:cNvPr id="13318" name="Rectangle 10"/>
          <p:cNvSpPr>
            <a:spLocks noChangeArrowheads="1"/>
          </p:cNvSpPr>
          <p:nvPr/>
        </p:nvSpPr>
        <p:spPr bwMode="auto">
          <a:xfrm>
            <a:off x="304800" y="533400"/>
            <a:ext cx="2438400" cy="428625"/>
          </a:xfrm>
          <a:prstGeom prst="rect">
            <a:avLst/>
          </a:prstGeom>
          <a:noFill/>
          <a:ln w="9525">
            <a:solidFill>
              <a:schemeClr val="tx1"/>
            </a:solidFill>
            <a:miter lim="800000"/>
            <a:headEnd/>
            <a:tailEnd/>
          </a:ln>
        </p:spPr>
        <p:txBody>
          <a:bodyPr wrap="none" anchor="ctr"/>
          <a:lstStyle/>
          <a:p>
            <a:endParaRPr lang="en-US">
              <a:cs typeface="Arial" pitchFamily="34" charset="0"/>
            </a:endParaRPr>
          </a:p>
        </p:txBody>
      </p:sp>
      <p:sp>
        <p:nvSpPr>
          <p:cNvPr id="13319" name="Rectangle 11"/>
          <p:cNvSpPr>
            <a:spLocks noChangeArrowheads="1"/>
          </p:cNvSpPr>
          <p:nvPr/>
        </p:nvSpPr>
        <p:spPr bwMode="auto">
          <a:xfrm>
            <a:off x="6324600" y="609600"/>
            <a:ext cx="2438400" cy="428625"/>
          </a:xfrm>
          <a:prstGeom prst="rect">
            <a:avLst/>
          </a:prstGeom>
          <a:noFill/>
          <a:ln w="9525">
            <a:solidFill>
              <a:schemeClr val="tx1"/>
            </a:solidFill>
            <a:miter lim="800000"/>
            <a:headEnd/>
            <a:tailEnd/>
          </a:ln>
        </p:spPr>
        <p:txBody>
          <a:bodyPr wrap="none" anchor="ctr"/>
          <a:lstStyle/>
          <a:p>
            <a:endParaRPr lang="en-US">
              <a:cs typeface="Arial" pitchFamily="34" charset="0"/>
            </a:endParaRPr>
          </a:p>
        </p:txBody>
      </p:sp>
      <p:sp>
        <p:nvSpPr>
          <p:cNvPr id="13320" name="Text Box 12"/>
          <p:cNvSpPr txBox="1">
            <a:spLocks noChangeArrowheads="1"/>
          </p:cNvSpPr>
          <p:nvPr/>
        </p:nvSpPr>
        <p:spPr bwMode="auto">
          <a:xfrm>
            <a:off x="762000" y="152400"/>
            <a:ext cx="2057400" cy="304800"/>
          </a:xfrm>
          <a:prstGeom prst="rect">
            <a:avLst/>
          </a:prstGeom>
          <a:noFill/>
          <a:ln w="9525">
            <a:noFill/>
            <a:miter lim="800000"/>
            <a:headEnd/>
            <a:tailEnd/>
          </a:ln>
        </p:spPr>
        <p:txBody>
          <a:bodyPr>
            <a:spAutoFit/>
          </a:bodyPr>
          <a:lstStyle/>
          <a:p>
            <a:pPr>
              <a:spcBef>
                <a:spcPct val="50000"/>
              </a:spcBef>
            </a:pPr>
            <a:r>
              <a:rPr lang="en-US" sz="1400">
                <a:cs typeface="Arial" pitchFamily="34" charset="0"/>
              </a:rPr>
              <a:t>Last Chapter</a:t>
            </a:r>
          </a:p>
        </p:txBody>
      </p:sp>
      <p:sp>
        <p:nvSpPr>
          <p:cNvPr id="13321" name="Text Box 13"/>
          <p:cNvSpPr txBox="1">
            <a:spLocks noChangeArrowheads="1"/>
          </p:cNvSpPr>
          <p:nvPr/>
        </p:nvSpPr>
        <p:spPr bwMode="auto">
          <a:xfrm>
            <a:off x="7010400" y="152400"/>
            <a:ext cx="2057400" cy="304800"/>
          </a:xfrm>
          <a:prstGeom prst="rect">
            <a:avLst/>
          </a:prstGeom>
          <a:noFill/>
          <a:ln w="9525">
            <a:noFill/>
            <a:miter lim="800000"/>
            <a:headEnd/>
            <a:tailEnd/>
          </a:ln>
        </p:spPr>
        <p:txBody>
          <a:bodyPr>
            <a:spAutoFit/>
          </a:bodyPr>
          <a:lstStyle/>
          <a:p>
            <a:pPr>
              <a:spcBef>
                <a:spcPct val="50000"/>
              </a:spcBef>
            </a:pPr>
            <a:r>
              <a:rPr lang="en-US" sz="1400">
                <a:cs typeface="Arial" pitchFamily="34" charset="0"/>
              </a:rPr>
              <a:t>Next Chapter</a:t>
            </a:r>
          </a:p>
        </p:txBody>
      </p:sp>
      <p:sp>
        <p:nvSpPr>
          <p:cNvPr id="13322" name="Text Box 22"/>
          <p:cNvSpPr txBox="1">
            <a:spLocks noChangeArrowheads="1"/>
          </p:cNvSpPr>
          <p:nvPr/>
        </p:nvSpPr>
        <p:spPr bwMode="auto">
          <a:xfrm>
            <a:off x="2819400" y="838200"/>
            <a:ext cx="3200400" cy="477838"/>
          </a:xfrm>
          <a:prstGeom prst="rect">
            <a:avLst/>
          </a:prstGeom>
          <a:noFill/>
          <a:ln w="9525">
            <a:noFill/>
            <a:miter lim="800000"/>
            <a:headEnd/>
            <a:tailEnd/>
          </a:ln>
        </p:spPr>
        <p:txBody>
          <a:bodyPr>
            <a:spAutoFit/>
          </a:bodyPr>
          <a:lstStyle/>
          <a:p>
            <a:pPr algn="ctr">
              <a:spcBef>
                <a:spcPct val="50000"/>
              </a:spcBef>
            </a:pPr>
            <a:r>
              <a:rPr lang="en-US" sz="1000" dirty="0" smtClean="0">
                <a:cs typeface="Arial" pitchFamily="34" charset="0"/>
              </a:rPr>
              <a:t>1914-1920</a:t>
            </a:r>
            <a:endParaRPr lang="en-US" sz="1000" dirty="0">
              <a:cs typeface="Arial" pitchFamily="34" charset="0"/>
            </a:endParaRPr>
          </a:p>
          <a:p>
            <a:pPr algn="ctr">
              <a:spcBef>
                <a:spcPct val="50000"/>
              </a:spcBef>
            </a:pPr>
            <a:r>
              <a:rPr lang="en-US" sz="1000" dirty="0">
                <a:cs typeface="Arial" pitchFamily="34" charset="0"/>
              </a:rPr>
              <a:t>Pgs </a:t>
            </a:r>
            <a:r>
              <a:rPr lang="en-US" sz="1000" dirty="0" smtClean="0">
                <a:cs typeface="Arial" pitchFamily="34" charset="0"/>
              </a:rPr>
              <a:t>719-743</a:t>
            </a:r>
            <a:endParaRPr lang="en-US" sz="1200" dirty="0">
              <a:cs typeface="Arial" pitchFamily="34" charset="0"/>
            </a:endParaRPr>
          </a:p>
        </p:txBody>
      </p:sp>
      <p:sp>
        <p:nvSpPr>
          <p:cNvPr id="13323" name="Line 23"/>
          <p:cNvSpPr>
            <a:spLocks noChangeShapeType="1"/>
          </p:cNvSpPr>
          <p:nvPr/>
        </p:nvSpPr>
        <p:spPr bwMode="auto">
          <a:xfrm>
            <a:off x="5486400" y="1371600"/>
            <a:ext cx="533400" cy="228600"/>
          </a:xfrm>
          <a:prstGeom prst="line">
            <a:avLst/>
          </a:prstGeom>
          <a:noFill/>
          <a:ln w="9525">
            <a:solidFill>
              <a:schemeClr val="tx1"/>
            </a:solidFill>
            <a:round/>
            <a:headEnd/>
            <a:tailEnd type="triangle" w="med" len="med"/>
          </a:ln>
        </p:spPr>
        <p:txBody>
          <a:bodyPr/>
          <a:lstStyle/>
          <a:p>
            <a:endParaRPr lang="en-US"/>
          </a:p>
        </p:txBody>
      </p:sp>
      <p:sp>
        <p:nvSpPr>
          <p:cNvPr id="13324" name="Rectangle 24"/>
          <p:cNvSpPr>
            <a:spLocks noChangeArrowheads="1"/>
          </p:cNvSpPr>
          <p:nvPr/>
        </p:nvSpPr>
        <p:spPr bwMode="auto">
          <a:xfrm>
            <a:off x="4800600" y="2057400"/>
            <a:ext cx="4114800" cy="2514600"/>
          </a:xfrm>
          <a:prstGeom prst="rect">
            <a:avLst/>
          </a:prstGeom>
          <a:noFill/>
          <a:ln w="28575">
            <a:solidFill>
              <a:schemeClr val="tx1"/>
            </a:solidFill>
            <a:miter lim="800000"/>
            <a:headEnd/>
            <a:tailEnd/>
          </a:ln>
        </p:spPr>
        <p:txBody>
          <a:bodyPr wrap="none" anchor="ctr"/>
          <a:lstStyle/>
          <a:p>
            <a:endParaRPr lang="en-US">
              <a:cs typeface="Arial" pitchFamily="34" charset="0"/>
            </a:endParaRPr>
          </a:p>
        </p:txBody>
      </p:sp>
      <p:sp>
        <p:nvSpPr>
          <p:cNvPr id="13325" name="Text Box 25"/>
          <p:cNvSpPr txBox="1">
            <a:spLocks noChangeArrowheads="1"/>
          </p:cNvSpPr>
          <p:nvPr/>
        </p:nvSpPr>
        <p:spPr bwMode="auto">
          <a:xfrm>
            <a:off x="4800600" y="1676400"/>
            <a:ext cx="3733800" cy="304800"/>
          </a:xfrm>
          <a:prstGeom prst="rect">
            <a:avLst/>
          </a:prstGeom>
          <a:noFill/>
          <a:ln w="9525">
            <a:noFill/>
            <a:miter lim="800000"/>
            <a:headEnd/>
            <a:tailEnd/>
          </a:ln>
        </p:spPr>
        <p:txBody>
          <a:bodyPr>
            <a:spAutoFit/>
          </a:bodyPr>
          <a:lstStyle/>
          <a:p>
            <a:pPr>
              <a:spcBef>
                <a:spcPct val="50000"/>
              </a:spcBef>
            </a:pPr>
            <a:r>
              <a:rPr lang="en-US" sz="1400" b="1">
                <a:cs typeface="Arial" pitchFamily="34" charset="0"/>
              </a:rPr>
              <a:t>Essential Questions for the Chapter:</a:t>
            </a:r>
          </a:p>
        </p:txBody>
      </p:sp>
      <p:sp>
        <p:nvSpPr>
          <p:cNvPr id="13326" name="Line 26"/>
          <p:cNvSpPr>
            <a:spLocks noChangeShapeType="1"/>
          </p:cNvSpPr>
          <p:nvPr/>
        </p:nvSpPr>
        <p:spPr bwMode="auto">
          <a:xfrm flipH="1">
            <a:off x="2667000" y="1371600"/>
            <a:ext cx="533400" cy="152400"/>
          </a:xfrm>
          <a:prstGeom prst="line">
            <a:avLst/>
          </a:prstGeom>
          <a:noFill/>
          <a:ln w="9525">
            <a:solidFill>
              <a:schemeClr val="tx1"/>
            </a:solidFill>
            <a:round/>
            <a:headEnd/>
            <a:tailEnd type="triangle" w="med" len="med"/>
          </a:ln>
        </p:spPr>
        <p:txBody>
          <a:bodyPr/>
          <a:lstStyle/>
          <a:p>
            <a:endParaRPr lang="en-US"/>
          </a:p>
        </p:txBody>
      </p:sp>
      <p:sp>
        <p:nvSpPr>
          <p:cNvPr id="13327" name="Rectangle 27"/>
          <p:cNvSpPr>
            <a:spLocks noChangeArrowheads="1"/>
          </p:cNvSpPr>
          <p:nvPr/>
        </p:nvSpPr>
        <p:spPr bwMode="auto">
          <a:xfrm>
            <a:off x="228600" y="1600200"/>
            <a:ext cx="3962400" cy="1524000"/>
          </a:xfrm>
          <a:prstGeom prst="rect">
            <a:avLst/>
          </a:prstGeom>
          <a:noFill/>
          <a:ln w="28575">
            <a:solidFill>
              <a:schemeClr val="tx1"/>
            </a:solidFill>
            <a:miter lim="800000"/>
            <a:headEnd/>
            <a:tailEnd/>
          </a:ln>
        </p:spPr>
        <p:txBody>
          <a:bodyPr wrap="none" anchor="ctr"/>
          <a:lstStyle/>
          <a:p>
            <a:endParaRPr lang="en-US">
              <a:cs typeface="Arial" pitchFamily="34" charset="0"/>
            </a:endParaRPr>
          </a:p>
        </p:txBody>
      </p:sp>
      <p:sp>
        <p:nvSpPr>
          <p:cNvPr id="13328" name="Text Box 28"/>
          <p:cNvSpPr txBox="1">
            <a:spLocks noChangeArrowheads="1"/>
          </p:cNvSpPr>
          <p:nvPr/>
        </p:nvSpPr>
        <p:spPr bwMode="auto">
          <a:xfrm>
            <a:off x="152400" y="1295400"/>
            <a:ext cx="2057400" cy="304800"/>
          </a:xfrm>
          <a:prstGeom prst="rect">
            <a:avLst/>
          </a:prstGeom>
          <a:noFill/>
          <a:ln w="9525">
            <a:noFill/>
            <a:miter lim="800000"/>
            <a:headEnd/>
            <a:tailEnd/>
          </a:ln>
        </p:spPr>
        <p:txBody>
          <a:bodyPr>
            <a:spAutoFit/>
          </a:bodyPr>
          <a:lstStyle/>
          <a:p>
            <a:pPr>
              <a:spcBef>
                <a:spcPct val="50000"/>
              </a:spcBef>
            </a:pPr>
            <a:r>
              <a:rPr lang="en-US" sz="1400" b="1" dirty="0">
                <a:cs typeface="Arial" pitchFamily="34" charset="0"/>
              </a:rPr>
              <a:t>Is about:</a:t>
            </a:r>
          </a:p>
        </p:txBody>
      </p:sp>
      <p:sp>
        <p:nvSpPr>
          <p:cNvPr id="13329" name="Text Box 30"/>
          <p:cNvSpPr txBox="1">
            <a:spLocks noChangeArrowheads="1"/>
          </p:cNvSpPr>
          <p:nvPr/>
        </p:nvSpPr>
        <p:spPr bwMode="auto">
          <a:xfrm>
            <a:off x="5943600" y="5334000"/>
            <a:ext cx="2971800" cy="738664"/>
          </a:xfrm>
          <a:prstGeom prst="rect">
            <a:avLst/>
          </a:prstGeom>
          <a:noFill/>
          <a:ln w="9525">
            <a:noFill/>
            <a:miter lim="800000"/>
            <a:headEnd/>
            <a:tailEnd/>
          </a:ln>
        </p:spPr>
        <p:txBody>
          <a:bodyPr wrap="square">
            <a:spAutoFit/>
          </a:bodyPr>
          <a:lstStyle/>
          <a:p>
            <a:pPr algn="ctr">
              <a:spcBef>
                <a:spcPct val="50000"/>
              </a:spcBef>
            </a:pPr>
            <a:r>
              <a:rPr lang="en-US" sz="1200" dirty="0">
                <a:latin typeface="Abadi MT Condensed" charset="0"/>
                <a:cs typeface="Arial" pitchFamily="34" charset="0"/>
              </a:rPr>
              <a:t>Quiz: </a:t>
            </a:r>
            <a:r>
              <a:rPr lang="en-US" sz="1200" dirty="0" smtClean="0">
                <a:latin typeface="Abadi MT Condensed" charset="0"/>
                <a:cs typeface="Arial" pitchFamily="34" charset="0"/>
              </a:rPr>
              <a:t>______________             Propaganda Project: ___________</a:t>
            </a:r>
            <a:endParaRPr lang="en-US" sz="1200" dirty="0">
              <a:latin typeface="Abadi MT Condensed" charset="0"/>
              <a:cs typeface="Arial" pitchFamily="34" charset="0"/>
            </a:endParaRPr>
          </a:p>
          <a:p>
            <a:pPr algn="ctr">
              <a:spcBef>
                <a:spcPct val="50000"/>
              </a:spcBef>
            </a:pPr>
            <a:r>
              <a:rPr lang="en-US" sz="1200" dirty="0">
                <a:latin typeface="Abadi MT Condensed" charset="0"/>
                <a:cs typeface="Arial" pitchFamily="34" charset="0"/>
              </a:rPr>
              <a:t>Test: ______________</a:t>
            </a:r>
          </a:p>
        </p:txBody>
      </p:sp>
      <p:sp>
        <p:nvSpPr>
          <p:cNvPr id="13330" name="Text Box 34"/>
          <p:cNvSpPr txBox="1">
            <a:spLocks noChangeArrowheads="1"/>
          </p:cNvSpPr>
          <p:nvPr/>
        </p:nvSpPr>
        <p:spPr bwMode="auto">
          <a:xfrm>
            <a:off x="4800600" y="2239963"/>
            <a:ext cx="4191000" cy="549275"/>
          </a:xfrm>
          <a:prstGeom prst="rect">
            <a:avLst/>
          </a:prstGeom>
          <a:noFill/>
          <a:ln w="9525">
            <a:noFill/>
            <a:miter lim="800000"/>
            <a:headEnd/>
            <a:tailEnd/>
          </a:ln>
        </p:spPr>
        <p:txBody>
          <a:bodyPr>
            <a:spAutoFit/>
          </a:bodyPr>
          <a:lstStyle/>
          <a:p>
            <a:pPr marL="342900" indent="-342900">
              <a:spcBef>
                <a:spcPct val="50000"/>
              </a:spcBef>
            </a:pPr>
            <a:endParaRPr lang="en-US" sz="1200">
              <a:cs typeface="Arial" pitchFamily="34" charset="0"/>
            </a:endParaRPr>
          </a:p>
          <a:p>
            <a:pPr marL="1600200" lvl="3" indent="-228600">
              <a:spcBef>
                <a:spcPct val="50000"/>
              </a:spcBef>
            </a:pPr>
            <a:endParaRPr lang="en-US" sz="1200" b="1">
              <a:cs typeface="Arial" pitchFamily="34" charset="0"/>
            </a:endParaRPr>
          </a:p>
        </p:txBody>
      </p:sp>
      <p:sp>
        <p:nvSpPr>
          <p:cNvPr id="13331" name="Text Box 36"/>
          <p:cNvSpPr txBox="1">
            <a:spLocks noChangeArrowheads="1"/>
          </p:cNvSpPr>
          <p:nvPr/>
        </p:nvSpPr>
        <p:spPr bwMode="auto">
          <a:xfrm>
            <a:off x="228600" y="1600200"/>
            <a:ext cx="4038600" cy="1569660"/>
          </a:xfrm>
          <a:prstGeom prst="rect">
            <a:avLst/>
          </a:prstGeom>
          <a:noFill/>
          <a:ln w="9525">
            <a:noFill/>
            <a:miter lim="800000"/>
            <a:headEnd/>
            <a:tailEnd/>
          </a:ln>
        </p:spPr>
        <p:txBody>
          <a:bodyPr wrap="square">
            <a:spAutoFit/>
          </a:bodyPr>
          <a:lstStyle/>
          <a:p>
            <a:pPr>
              <a:spcBef>
                <a:spcPct val="50000"/>
              </a:spcBef>
            </a:pPr>
            <a:r>
              <a:rPr lang="en-US" sz="1200" dirty="0" smtClean="0">
                <a:cs typeface="Arial" pitchFamily="34" charset="0"/>
              </a:rPr>
              <a:t>How an assassination in Europe sparked the deadliest war the world had ever seen. You will find out how the United States was drawn into the fighting and had to choose between helping France and Britain or remaining isolated from world conflict. You will learn about new battle strategies and technology, the war effort at home, and how the war came to an end with the Treaty of Versailles.  </a:t>
            </a:r>
            <a:endParaRPr lang="en-US" sz="1200" dirty="0">
              <a:cs typeface="Arial" pitchFamily="34" charset="0"/>
            </a:endParaRPr>
          </a:p>
        </p:txBody>
      </p:sp>
      <p:sp>
        <p:nvSpPr>
          <p:cNvPr id="34" name="Rectangle 33"/>
          <p:cNvSpPr/>
          <p:nvPr/>
        </p:nvSpPr>
        <p:spPr>
          <a:xfrm>
            <a:off x="76200" y="3625850"/>
            <a:ext cx="4648200" cy="28511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33" name="TextBox 34"/>
          <p:cNvSpPr txBox="1">
            <a:spLocks noChangeArrowheads="1"/>
          </p:cNvSpPr>
          <p:nvPr/>
        </p:nvSpPr>
        <p:spPr bwMode="auto">
          <a:xfrm>
            <a:off x="152400" y="3352800"/>
            <a:ext cx="2667000" cy="304800"/>
          </a:xfrm>
          <a:prstGeom prst="rect">
            <a:avLst/>
          </a:prstGeom>
          <a:noFill/>
          <a:ln w="9525">
            <a:noFill/>
            <a:miter lim="800000"/>
            <a:headEnd/>
            <a:tailEnd/>
          </a:ln>
        </p:spPr>
        <p:txBody>
          <a:bodyPr>
            <a:spAutoFit/>
          </a:bodyPr>
          <a:lstStyle/>
          <a:p>
            <a:r>
              <a:rPr lang="en-US" sz="1400" b="1" dirty="0">
                <a:cs typeface="Arial" pitchFamily="34" charset="0"/>
              </a:rPr>
              <a:t>Key Vocabulary:</a:t>
            </a:r>
          </a:p>
        </p:txBody>
      </p:sp>
      <p:sp>
        <p:nvSpPr>
          <p:cNvPr id="13334" name="Text Box 17"/>
          <p:cNvSpPr txBox="1">
            <a:spLocks noChangeArrowheads="1"/>
          </p:cNvSpPr>
          <p:nvPr/>
        </p:nvSpPr>
        <p:spPr bwMode="auto">
          <a:xfrm>
            <a:off x="2895600" y="609600"/>
            <a:ext cx="3124200" cy="215900"/>
          </a:xfrm>
          <a:prstGeom prst="rect">
            <a:avLst/>
          </a:prstGeom>
          <a:noFill/>
          <a:ln w="9525">
            <a:noFill/>
            <a:miter lim="800000"/>
            <a:headEnd/>
            <a:tailEnd/>
          </a:ln>
        </p:spPr>
        <p:txBody>
          <a:bodyPr lIns="0" tIns="0" rIns="0" bIns="0">
            <a:spAutoFit/>
          </a:bodyPr>
          <a:lstStyle/>
          <a:p>
            <a:pPr algn="ctr">
              <a:spcBef>
                <a:spcPct val="50000"/>
              </a:spcBef>
            </a:pPr>
            <a:r>
              <a:rPr lang="en-US" sz="1400" b="1" dirty="0">
                <a:cs typeface="Arial" pitchFamily="34" charset="0"/>
              </a:rPr>
              <a:t>Ch. </a:t>
            </a:r>
            <a:r>
              <a:rPr lang="en-US" sz="1400" b="1" dirty="0" smtClean="0">
                <a:cs typeface="Arial" pitchFamily="34" charset="0"/>
              </a:rPr>
              <a:t>23 World War I</a:t>
            </a:r>
            <a:endParaRPr lang="en-US" sz="1400" b="1" dirty="0">
              <a:cs typeface="Arial" pitchFamily="34" charset="0"/>
            </a:endParaRPr>
          </a:p>
        </p:txBody>
      </p:sp>
      <p:sp>
        <p:nvSpPr>
          <p:cNvPr id="13335" name="Text Box 17"/>
          <p:cNvSpPr txBox="1">
            <a:spLocks noChangeArrowheads="1"/>
          </p:cNvSpPr>
          <p:nvPr/>
        </p:nvSpPr>
        <p:spPr bwMode="auto">
          <a:xfrm>
            <a:off x="6324600" y="609600"/>
            <a:ext cx="2514600" cy="244475"/>
          </a:xfrm>
          <a:prstGeom prst="rect">
            <a:avLst/>
          </a:prstGeom>
          <a:noFill/>
          <a:ln w="9525">
            <a:noFill/>
            <a:miter lim="800000"/>
            <a:headEnd/>
            <a:tailEnd/>
          </a:ln>
        </p:spPr>
        <p:txBody>
          <a:bodyPr>
            <a:spAutoFit/>
          </a:bodyPr>
          <a:lstStyle/>
          <a:p>
            <a:pPr algn="ctr">
              <a:spcBef>
                <a:spcPct val="50000"/>
              </a:spcBef>
            </a:pPr>
            <a:r>
              <a:rPr lang="en-US" sz="1000" b="1" dirty="0">
                <a:cs typeface="Arial" pitchFamily="34" charset="0"/>
              </a:rPr>
              <a:t>Ch. </a:t>
            </a:r>
            <a:r>
              <a:rPr lang="en-US" sz="1000" b="1" dirty="0" smtClean="0">
                <a:cs typeface="Arial" pitchFamily="34" charset="0"/>
              </a:rPr>
              <a:t>24 The Roaring Twenties</a:t>
            </a:r>
            <a:endParaRPr lang="en-US" sz="1000" b="1" dirty="0">
              <a:cs typeface="Arial" pitchFamily="34" charset="0"/>
            </a:endParaRPr>
          </a:p>
        </p:txBody>
      </p:sp>
      <p:sp>
        <p:nvSpPr>
          <p:cNvPr id="13336" name="Rectangle 28"/>
          <p:cNvSpPr>
            <a:spLocks noChangeArrowheads="1"/>
          </p:cNvSpPr>
          <p:nvPr/>
        </p:nvSpPr>
        <p:spPr bwMode="auto">
          <a:xfrm>
            <a:off x="2286000" y="3733800"/>
            <a:ext cx="4572000" cy="366713"/>
          </a:xfrm>
          <a:prstGeom prst="rect">
            <a:avLst/>
          </a:prstGeom>
          <a:noFill/>
          <a:ln w="9525">
            <a:noFill/>
            <a:miter lim="800000"/>
            <a:headEnd/>
            <a:tailEnd/>
          </a:ln>
        </p:spPr>
        <p:txBody>
          <a:bodyPr>
            <a:spAutoFit/>
          </a:bodyPr>
          <a:lstStyle/>
          <a:p>
            <a:r>
              <a:rPr lang="en-US">
                <a:cs typeface="Arial" pitchFamily="34" charset="0"/>
              </a:rPr>
              <a:t> </a:t>
            </a:r>
          </a:p>
        </p:txBody>
      </p:sp>
      <p:sp>
        <p:nvSpPr>
          <p:cNvPr id="13337" name="Text Box 29"/>
          <p:cNvSpPr txBox="1">
            <a:spLocks noChangeArrowheads="1"/>
          </p:cNvSpPr>
          <p:nvPr/>
        </p:nvSpPr>
        <p:spPr bwMode="auto">
          <a:xfrm>
            <a:off x="152400" y="3625850"/>
            <a:ext cx="1524000" cy="1685077"/>
          </a:xfrm>
          <a:prstGeom prst="rect">
            <a:avLst/>
          </a:prstGeom>
          <a:noFill/>
          <a:ln w="9525">
            <a:noFill/>
            <a:miter lim="800000"/>
            <a:headEnd/>
            <a:tailEnd/>
          </a:ln>
        </p:spPr>
        <p:txBody>
          <a:bodyPr wrap="square">
            <a:spAutoFit/>
          </a:bodyPr>
          <a:lstStyle/>
          <a:p>
            <a:pPr>
              <a:spcBef>
                <a:spcPct val="50000"/>
              </a:spcBef>
            </a:pPr>
            <a:r>
              <a:rPr lang="en-US" sz="900" u="sng" dirty="0">
                <a:cs typeface="Arial" pitchFamily="34" charset="0"/>
              </a:rPr>
              <a:t>Question 1</a:t>
            </a:r>
          </a:p>
          <a:p>
            <a:pPr>
              <a:spcBef>
                <a:spcPct val="50000"/>
              </a:spcBef>
            </a:pPr>
            <a:r>
              <a:rPr lang="en-US" sz="900" dirty="0" smtClean="0">
                <a:cs typeface="Arial" pitchFamily="34" charset="0"/>
              </a:rPr>
              <a:t>Nationalism        Imperialism      </a:t>
            </a:r>
            <a:r>
              <a:rPr lang="en-US" sz="900" dirty="0">
                <a:cs typeface="Arial" pitchFamily="34" charset="0"/>
              </a:rPr>
              <a:t> </a:t>
            </a:r>
            <a:r>
              <a:rPr lang="en-US" sz="900" dirty="0" smtClean="0">
                <a:cs typeface="Arial" pitchFamily="34" charset="0"/>
              </a:rPr>
              <a:t>      </a:t>
            </a:r>
            <a:r>
              <a:rPr lang="en-US" sz="900" dirty="0" smtClean="0">
                <a:cs typeface="Arial" pitchFamily="34" charset="0"/>
              </a:rPr>
              <a:t>Militarism             </a:t>
            </a:r>
            <a:r>
              <a:rPr lang="en-US" sz="900" dirty="0" smtClean="0">
                <a:cs typeface="Arial" pitchFamily="34" charset="0"/>
              </a:rPr>
              <a:t>Alliances            </a:t>
            </a:r>
            <a:r>
              <a:rPr lang="en-US" sz="900" dirty="0" smtClean="0">
                <a:cs typeface="Arial" pitchFamily="34" charset="0"/>
              </a:rPr>
              <a:t> Archduke </a:t>
            </a:r>
            <a:r>
              <a:rPr lang="en-US" sz="900" dirty="0" smtClean="0">
                <a:cs typeface="Arial" pitchFamily="34" charset="0"/>
              </a:rPr>
              <a:t>Ferdinand       </a:t>
            </a:r>
            <a:r>
              <a:rPr lang="en-US" sz="900" dirty="0" err="1" smtClean="0">
                <a:cs typeface="Arial" pitchFamily="34" charset="0"/>
              </a:rPr>
              <a:t>Gavrib</a:t>
            </a:r>
            <a:r>
              <a:rPr lang="en-US" sz="900" dirty="0" smtClean="0">
                <a:cs typeface="Arial" pitchFamily="34" charset="0"/>
              </a:rPr>
              <a:t> </a:t>
            </a:r>
            <a:r>
              <a:rPr lang="en-US" sz="900" dirty="0" err="1" smtClean="0">
                <a:cs typeface="Arial" pitchFamily="34" charset="0"/>
              </a:rPr>
              <a:t>Princip</a:t>
            </a:r>
            <a:r>
              <a:rPr lang="en-US" sz="900" dirty="0" smtClean="0">
                <a:cs typeface="Arial" pitchFamily="34" charset="0"/>
              </a:rPr>
              <a:t>          Central Powers        </a:t>
            </a:r>
            <a:r>
              <a:rPr lang="en-US" sz="900" dirty="0" smtClean="0">
                <a:cs typeface="Arial" pitchFamily="34" charset="0"/>
              </a:rPr>
              <a:t>  </a:t>
            </a:r>
            <a:r>
              <a:rPr lang="en-US" sz="900" dirty="0" smtClean="0">
                <a:cs typeface="Arial" pitchFamily="34" charset="0"/>
              </a:rPr>
              <a:t>Allied Powers              Kaiser Wilhelm II            Woodrow Wilson </a:t>
            </a:r>
            <a:endParaRPr lang="en-US" sz="900" dirty="0">
              <a:cs typeface="Arial" pitchFamily="34" charset="0"/>
            </a:endParaRPr>
          </a:p>
        </p:txBody>
      </p:sp>
      <p:sp>
        <p:nvSpPr>
          <p:cNvPr id="13338" name="Text Box 30"/>
          <p:cNvSpPr txBox="1">
            <a:spLocks noChangeArrowheads="1"/>
          </p:cNvSpPr>
          <p:nvPr/>
        </p:nvSpPr>
        <p:spPr bwMode="auto">
          <a:xfrm>
            <a:off x="4800600" y="2163763"/>
            <a:ext cx="4114800" cy="2215991"/>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1200" dirty="0" smtClean="0">
                <a:cs typeface="Arial" pitchFamily="34" charset="0"/>
              </a:rPr>
              <a:t>What were the causes of World War I?</a:t>
            </a:r>
            <a:endParaRPr lang="en-US" sz="1200" dirty="0">
              <a:cs typeface="Arial" pitchFamily="34" charset="0"/>
            </a:endParaRPr>
          </a:p>
          <a:p>
            <a:pPr marL="342900" indent="-342900">
              <a:spcBef>
                <a:spcPct val="50000"/>
              </a:spcBef>
              <a:buFontTx/>
              <a:buAutoNum type="arabicPeriod"/>
            </a:pPr>
            <a:r>
              <a:rPr lang="en-US" sz="1200" dirty="0" smtClean="0">
                <a:cs typeface="Arial" pitchFamily="34" charset="0"/>
              </a:rPr>
              <a:t>What new technologies did armies in WWI use? </a:t>
            </a:r>
            <a:endParaRPr lang="en-US" sz="1200" dirty="0">
              <a:cs typeface="Arial" pitchFamily="34" charset="0"/>
            </a:endParaRPr>
          </a:p>
          <a:p>
            <a:pPr marL="342900" indent="-342900">
              <a:spcBef>
                <a:spcPct val="50000"/>
              </a:spcBef>
              <a:buFontTx/>
              <a:buAutoNum type="arabicPeriod"/>
            </a:pPr>
            <a:r>
              <a:rPr lang="en-US" sz="1200" dirty="0" smtClean="0">
                <a:cs typeface="Arial" pitchFamily="34" charset="0"/>
              </a:rPr>
              <a:t>What were major battles of the war? </a:t>
            </a:r>
            <a:endParaRPr lang="en-US" sz="1200" dirty="0">
              <a:cs typeface="Arial" pitchFamily="34" charset="0"/>
            </a:endParaRPr>
          </a:p>
          <a:p>
            <a:pPr marL="342900" indent="-342900">
              <a:spcBef>
                <a:spcPct val="50000"/>
              </a:spcBef>
              <a:buFontTx/>
              <a:buAutoNum type="arabicPeriod"/>
            </a:pPr>
            <a:r>
              <a:rPr lang="en-US" sz="1200" dirty="0" smtClean="0">
                <a:cs typeface="Arial" pitchFamily="34" charset="0"/>
              </a:rPr>
              <a:t>What events challenged the United States neutrality and caused the US to enter the war? </a:t>
            </a:r>
          </a:p>
          <a:p>
            <a:pPr marL="342900" indent="-342900">
              <a:spcBef>
                <a:spcPct val="50000"/>
              </a:spcBef>
              <a:buFontTx/>
              <a:buAutoNum type="arabicPeriod"/>
            </a:pPr>
            <a:r>
              <a:rPr lang="en-US" sz="1200" dirty="0" smtClean="0">
                <a:cs typeface="Arial" pitchFamily="34" charset="0"/>
              </a:rPr>
              <a:t>What steps did the United States take to mobilize for war? </a:t>
            </a:r>
          </a:p>
          <a:p>
            <a:pPr marL="342900" indent="-342900">
              <a:spcBef>
                <a:spcPct val="50000"/>
              </a:spcBef>
              <a:buFontTx/>
              <a:buAutoNum type="arabicPeriod"/>
            </a:pPr>
            <a:r>
              <a:rPr lang="en-US" sz="1200" dirty="0" smtClean="0">
                <a:cs typeface="Arial" pitchFamily="34" charset="0"/>
              </a:rPr>
              <a:t>How did World War I come to an end and what were the costs?</a:t>
            </a:r>
            <a:endParaRPr lang="en-US" sz="1200" dirty="0">
              <a:cs typeface="Arial" pitchFamily="34" charset="0"/>
            </a:endParaRPr>
          </a:p>
        </p:txBody>
      </p:sp>
      <p:sp>
        <p:nvSpPr>
          <p:cNvPr id="13339" name="Text Box 29"/>
          <p:cNvSpPr txBox="1">
            <a:spLocks noChangeArrowheads="1"/>
          </p:cNvSpPr>
          <p:nvPr/>
        </p:nvSpPr>
        <p:spPr bwMode="auto">
          <a:xfrm>
            <a:off x="228600" y="5410200"/>
            <a:ext cx="2743200" cy="923330"/>
          </a:xfrm>
          <a:prstGeom prst="rect">
            <a:avLst/>
          </a:prstGeom>
          <a:noFill/>
          <a:ln w="9525">
            <a:noFill/>
            <a:miter lim="800000"/>
            <a:headEnd/>
            <a:tailEnd/>
          </a:ln>
        </p:spPr>
        <p:txBody>
          <a:bodyPr wrap="square">
            <a:spAutoFit/>
          </a:bodyPr>
          <a:lstStyle/>
          <a:p>
            <a:pPr>
              <a:spcBef>
                <a:spcPct val="50000"/>
              </a:spcBef>
            </a:pPr>
            <a:r>
              <a:rPr lang="en-US" sz="900" u="sng" dirty="0">
                <a:cs typeface="Arial" pitchFamily="34" charset="0"/>
              </a:rPr>
              <a:t>Question 2</a:t>
            </a:r>
            <a:r>
              <a:rPr lang="en-US" sz="900" dirty="0">
                <a:cs typeface="Arial" pitchFamily="34" charset="0"/>
              </a:rPr>
              <a:t>          </a:t>
            </a:r>
            <a:r>
              <a:rPr lang="en-US" sz="900" dirty="0" smtClean="0">
                <a:cs typeface="Arial" pitchFamily="34" charset="0"/>
              </a:rPr>
              <a:t>                                                      </a:t>
            </a:r>
            <a:r>
              <a:rPr lang="en-US" sz="900" dirty="0" smtClean="0">
                <a:cs typeface="Arial" pitchFamily="34" charset="0"/>
              </a:rPr>
              <a:t>trench warfare                  </a:t>
            </a:r>
            <a:r>
              <a:rPr lang="en-US" sz="900" dirty="0" smtClean="0">
                <a:cs typeface="Arial" pitchFamily="34" charset="0"/>
              </a:rPr>
              <a:t>                                   </a:t>
            </a:r>
            <a:r>
              <a:rPr lang="en-US" sz="900" dirty="0" smtClean="0">
                <a:cs typeface="Arial" pitchFamily="34" charset="0"/>
              </a:rPr>
              <a:t>tanks                    </a:t>
            </a:r>
            <a:r>
              <a:rPr lang="en-US" sz="900" dirty="0" smtClean="0">
                <a:cs typeface="Arial" pitchFamily="34" charset="0"/>
              </a:rPr>
              <a:t>                                                                </a:t>
            </a:r>
            <a:r>
              <a:rPr lang="en-US" sz="900" dirty="0" smtClean="0">
                <a:cs typeface="Arial" pitchFamily="34" charset="0"/>
              </a:rPr>
              <a:t>machine guns                  </a:t>
            </a:r>
            <a:r>
              <a:rPr lang="en-US" sz="900" dirty="0" smtClean="0">
                <a:cs typeface="Arial" pitchFamily="34" charset="0"/>
              </a:rPr>
              <a:t>                              poisonous </a:t>
            </a:r>
            <a:r>
              <a:rPr lang="en-US" sz="900" dirty="0" smtClean="0">
                <a:cs typeface="Arial" pitchFamily="34" charset="0"/>
              </a:rPr>
              <a:t>gas      airplanes                                German U- boats</a:t>
            </a:r>
            <a:endParaRPr lang="en-US" sz="900" dirty="0">
              <a:cs typeface="Arial" pitchFamily="34" charset="0"/>
            </a:endParaRPr>
          </a:p>
        </p:txBody>
      </p:sp>
      <p:sp>
        <p:nvSpPr>
          <p:cNvPr id="13340" name="Text Box 29"/>
          <p:cNvSpPr txBox="1">
            <a:spLocks noChangeArrowheads="1"/>
          </p:cNvSpPr>
          <p:nvPr/>
        </p:nvSpPr>
        <p:spPr bwMode="auto">
          <a:xfrm>
            <a:off x="2667000" y="3581400"/>
            <a:ext cx="1981200" cy="2931572"/>
          </a:xfrm>
          <a:prstGeom prst="rect">
            <a:avLst/>
          </a:prstGeom>
          <a:noFill/>
          <a:ln w="9525">
            <a:noFill/>
            <a:miter lim="800000"/>
            <a:headEnd/>
            <a:tailEnd/>
          </a:ln>
        </p:spPr>
        <p:txBody>
          <a:bodyPr wrap="square">
            <a:spAutoFit/>
          </a:bodyPr>
          <a:lstStyle/>
          <a:p>
            <a:pPr>
              <a:spcBef>
                <a:spcPct val="50000"/>
              </a:spcBef>
            </a:pPr>
            <a:r>
              <a:rPr lang="en-US" sz="900" u="sng" dirty="0" smtClean="0">
                <a:cs typeface="Arial" pitchFamily="34" charset="0"/>
              </a:rPr>
              <a:t>Question </a:t>
            </a:r>
            <a:r>
              <a:rPr lang="en-US" sz="900" u="sng" dirty="0" smtClean="0">
                <a:cs typeface="Arial" pitchFamily="34" charset="0"/>
              </a:rPr>
              <a:t>5</a:t>
            </a:r>
          </a:p>
          <a:p>
            <a:pPr>
              <a:spcBef>
                <a:spcPct val="50000"/>
              </a:spcBef>
            </a:pPr>
            <a:r>
              <a:rPr lang="en-US" sz="900" dirty="0" smtClean="0">
                <a:cs typeface="Arial" pitchFamily="34" charset="0"/>
              </a:rPr>
              <a:t>Mobilize   </a:t>
            </a:r>
            <a:r>
              <a:rPr lang="en-US" sz="900" dirty="0" smtClean="0">
                <a:cs typeface="Arial" pitchFamily="34" charset="0"/>
              </a:rPr>
              <a:t>                             patriotism                              </a:t>
            </a:r>
            <a:r>
              <a:rPr lang="en-US" sz="900" dirty="0" smtClean="0">
                <a:cs typeface="Arial" pitchFamily="34" charset="0"/>
              </a:rPr>
              <a:t>Selective Service Act of 1917 </a:t>
            </a:r>
            <a:r>
              <a:rPr lang="en-US" sz="900" dirty="0" smtClean="0">
                <a:cs typeface="Arial" pitchFamily="34" charset="0"/>
              </a:rPr>
              <a:t> </a:t>
            </a:r>
            <a:r>
              <a:rPr lang="en-US" sz="900" dirty="0">
                <a:cs typeface="Arial" pitchFamily="34" charset="0"/>
              </a:rPr>
              <a:t> </a:t>
            </a:r>
            <a:r>
              <a:rPr lang="en-US" sz="900" dirty="0" smtClean="0">
                <a:cs typeface="Arial" pitchFamily="34" charset="0"/>
              </a:rPr>
              <a:t>                                   Espionage Act 1917                      Sedition Act 1918                          CPI                                       </a:t>
            </a:r>
            <a:r>
              <a:rPr lang="en-US" sz="900" dirty="0" err="1" smtClean="0">
                <a:cs typeface="Arial" pitchFamily="34" charset="0"/>
              </a:rPr>
              <a:t>Schenck</a:t>
            </a:r>
            <a:r>
              <a:rPr lang="en-US" sz="900" dirty="0" smtClean="0">
                <a:cs typeface="Arial" pitchFamily="34" charset="0"/>
              </a:rPr>
              <a:t> v. US                          propaganda                                   war bonds/liberty bonds            National War Labor board                            </a:t>
            </a:r>
          </a:p>
          <a:p>
            <a:pPr>
              <a:spcBef>
                <a:spcPct val="50000"/>
              </a:spcBef>
            </a:pPr>
            <a:r>
              <a:rPr lang="en-US" sz="900" u="sng" dirty="0" smtClean="0">
                <a:cs typeface="Arial" pitchFamily="34" charset="0"/>
              </a:rPr>
              <a:t>Question 6</a:t>
            </a:r>
          </a:p>
          <a:p>
            <a:pPr>
              <a:spcBef>
                <a:spcPct val="50000"/>
              </a:spcBef>
            </a:pPr>
            <a:r>
              <a:rPr lang="en-US" sz="900" dirty="0" smtClean="0">
                <a:cs typeface="Arial" pitchFamily="34" charset="0"/>
              </a:rPr>
              <a:t>Communists                               reparations                         Armistice                                      Treaty of Versailles                                Influenza Epidemic                        Wilson’s 14 points                       League of Nations</a:t>
            </a:r>
            <a:endParaRPr lang="en-US" sz="900" dirty="0" smtClean="0">
              <a:cs typeface="Arial" pitchFamily="34" charset="0"/>
            </a:endParaRPr>
          </a:p>
        </p:txBody>
      </p:sp>
      <p:sp>
        <p:nvSpPr>
          <p:cNvPr id="13341" name="Text Box 15"/>
          <p:cNvSpPr txBox="1">
            <a:spLocks noChangeArrowheads="1"/>
          </p:cNvSpPr>
          <p:nvPr/>
        </p:nvSpPr>
        <p:spPr bwMode="auto">
          <a:xfrm>
            <a:off x="457200" y="533400"/>
            <a:ext cx="1981200" cy="400110"/>
          </a:xfrm>
          <a:prstGeom prst="rect">
            <a:avLst/>
          </a:prstGeom>
          <a:noFill/>
          <a:ln w="9525">
            <a:noFill/>
            <a:miter lim="800000"/>
            <a:headEnd/>
            <a:tailEnd/>
          </a:ln>
        </p:spPr>
        <p:txBody>
          <a:bodyPr>
            <a:spAutoFit/>
          </a:bodyPr>
          <a:lstStyle/>
          <a:p>
            <a:pPr algn="ctr">
              <a:spcBef>
                <a:spcPct val="50000"/>
              </a:spcBef>
            </a:pPr>
            <a:r>
              <a:rPr lang="en-US" sz="1000" dirty="0">
                <a:cs typeface="Arial" pitchFamily="34" charset="0"/>
              </a:rPr>
              <a:t>Ch. </a:t>
            </a:r>
            <a:r>
              <a:rPr lang="en-US" sz="1000" dirty="0" smtClean="0">
                <a:cs typeface="Arial" pitchFamily="34" charset="0"/>
              </a:rPr>
              <a:t>22- American as a World Power</a:t>
            </a:r>
            <a:endParaRPr lang="en-US" sz="1000" dirty="0">
              <a:cs typeface="Arial" pitchFamily="34" charset="0"/>
            </a:endParaRPr>
          </a:p>
        </p:txBody>
      </p:sp>
      <p:sp>
        <p:nvSpPr>
          <p:cNvPr id="13342" name="Text Box 29"/>
          <p:cNvSpPr txBox="1">
            <a:spLocks noChangeArrowheads="1"/>
          </p:cNvSpPr>
          <p:nvPr/>
        </p:nvSpPr>
        <p:spPr bwMode="auto">
          <a:xfrm>
            <a:off x="1371600" y="3628817"/>
            <a:ext cx="1905000" cy="2308324"/>
          </a:xfrm>
          <a:prstGeom prst="rect">
            <a:avLst/>
          </a:prstGeom>
          <a:noFill/>
          <a:ln w="9525">
            <a:noFill/>
            <a:miter lim="800000"/>
            <a:headEnd/>
            <a:tailEnd/>
          </a:ln>
        </p:spPr>
        <p:txBody>
          <a:bodyPr>
            <a:spAutoFit/>
          </a:bodyPr>
          <a:lstStyle/>
          <a:p>
            <a:pPr>
              <a:spcBef>
                <a:spcPct val="50000"/>
              </a:spcBef>
            </a:pPr>
            <a:r>
              <a:rPr lang="en-US" sz="900" u="sng" dirty="0">
                <a:cs typeface="Arial" pitchFamily="34" charset="0"/>
              </a:rPr>
              <a:t>Question 3</a:t>
            </a:r>
            <a:endParaRPr lang="en-US" sz="900" dirty="0">
              <a:cs typeface="Arial" pitchFamily="34" charset="0"/>
            </a:endParaRPr>
          </a:p>
          <a:p>
            <a:pPr>
              <a:spcBef>
                <a:spcPct val="50000"/>
              </a:spcBef>
            </a:pPr>
            <a:r>
              <a:rPr lang="en-US" sz="900" dirty="0" smtClean="0">
                <a:cs typeface="Arial" pitchFamily="34" charset="0"/>
              </a:rPr>
              <a:t>Stalemate                                    1</a:t>
            </a:r>
            <a:r>
              <a:rPr lang="en-US" sz="900" baseline="30000" dirty="0" smtClean="0">
                <a:cs typeface="Arial" pitchFamily="34" charset="0"/>
              </a:rPr>
              <a:t>st</a:t>
            </a:r>
            <a:r>
              <a:rPr lang="en-US" sz="900" dirty="0" smtClean="0">
                <a:cs typeface="Arial" pitchFamily="34" charset="0"/>
              </a:rPr>
              <a:t> </a:t>
            </a:r>
            <a:r>
              <a:rPr lang="en-US" sz="900" dirty="0" smtClean="0">
                <a:cs typeface="Arial" pitchFamily="34" charset="0"/>
              </a:rPr>
              <a:t>/2</a:t>
            </a:r>
            <a:r>
              <a:rPr lang="en-US" sz="900" baseline="30000" dirty="0" smtClean="0">
                <a:cs typeface="Arial" pitchFamily="34" charset="0"/>
              </a:rPr>
              <a:t>nd</a:t>
            </a:r>
            <a:r>
              <a:rPr lang="en-US" sz="900" dirty="0" smtClean="0">
                <a:cs typeface="Arial" pitchFamily="34" charset="0"/>
              </a:rPr>
              <a:t> battle </a:t>
            </a:r>
            <a:r>
              <a:rPr lang="en-US" sz="900" dirty="0" smtClean="0">
                <a:cs typeface="Arial" pitchFamily="34" charset="0"/>
              </a:rPr>
              <a:t>of </a:t>
            </a:r>
            <a:r>
              <a:rPr lang="en-US" sz="900" dirty="0" err="1" smtClean="0">
                <a:cs typeface="Arial" pitchFamily="34" charset="0"/>
              </a:rPr>
              <a:t>Marnes</a:t>
            </a:r>
            <a:r>
              <a:rPr lang="en-US" sz="900" dirty="0" smtClean="0">
                <a:cs typeface="Arial" pitchFamily="34" charset="0"/>
              </a:rPr>
              <a:t>               </a:t>
            </a:r>
            <a:r>
              <a:rPr lang="en-US" sz="900" dirty="0" smtClean="0">
                <a:cs typeface="Arial" pitchFamily="34" charset="0"/>
              </a:rPr>
              <a:t>Communists                                  Eastern Front                               </a:t>
            </a:r>
            <a:r>
              <a:rPr lang="en-US" sz="900" dirty="0" smtClean="0">
                <a:cs typeface="Arial" pitchFamily="34" charset="0"/>
              </a:rPr>
              <a:t>Western Front                          Verdun                                      Somme River                            Saint- </a:t>
            </a:r>
            <a:r>
              <a:rPr lang="en-US" sz="900" dirty="0" err="1" smtClean="0">
                <a:cs typeface="Arial" pitchFamily="34" charset="0"/>
              </a:rPr>
              <a:t>Miihiel</a:t>
            </a:r>
            <a:r>
              <a:rPr lang="en-US" sz="900" dirty="0" smtClean="0">
                <a:cs typeface="Arial" pitchFamily="34" charset="0"/>
              </a:rPr>
              <a:t> </a:t>
            </a:r>
            <a:endParaRPr lang="en-US" sz="900" dirty="0" smtClean="0">
              <a:cs typeface="Arial" pitchFamily="34" charset="0"/>
            </a:endParaRPr>
          </a:p>
          <a:p>
            <a:pPr>
              <a:spcBef>
                <a:spcPct val="50000"/>
              </a:spcBef>
            </a:pPr>
            <a:r>
              <a:rPr lang="en-US" sz="900" u="sng" dirty="0">
                <a:cs typeface="Arial" pitchFamily="34" charset="0"/>
              </a:rPr>
              <a:t>Question 4</a:t>
            </a:r>
          </a:p>
          <a:p>
            <a:pPr>
              <a:spcBef>
                <a:spcPct val="50000"/>
              </a:spcBef>
            </a:pPr>
            <a:r>
              <a:rPr lang="en-US" sz="900" dirty="0">
                <a:cs typeface="Arial" pitchFamily="34" charset="0"/>
              </a:rPr>
              <a:t>Lusitania                                  Sussex                                  Zimmerman Note</a:t>
            </a:r>
          </a:p>
          <a:p>
            <a:pPr>
              <a:spcBef>
                <a:spcPct val="50000"/>
              </a:spcBef>
            </a:pPr>
            <a:endParaRPr lang="en-US" sz="900" dirty="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2259</TotalTime>
  <Words>306</Words>
  <Application>Microsoft Macintosh PowerPoint</Application>
  <PresentationFormat>On-screen Show (4:3)</PresentationFormat>
  <Paragraphs>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WVCSD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bwaller</dc:creator>
  <cp:lastModifiedBy>. ..</cp:lastModifiedBy>
  <cp:revision>23</cp:revision>
  <dcterms:created xsi:type="dcterms:W3CDTF">2012-08-27T00:29:53Z</dcterms:created>
  <dcterms:modified xsi:type="dcterms:W3CDTF">2013-01-25T00:54:10Z</dcterms:modified>
</cp:coreProperties>
</file>