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Lst>
  <p:sldSz cx="9144000" cy="6858000" type="screen4x3"/>
  <p:notesSz cx="7077075" cy="90043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36" y="13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FEF4F76-296C-469A-87AF-45A2D306978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2D7CF1C-0949-465D-AED0-9F8D60A4BB6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E500BA9-1660-40FF-A964-515A0DEDDEB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CAED480-8723-4FAF-A6F3-61B178B567D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D0247C0-DD73-4CB5-8D1A-1878C70EEEB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D13AD5E-6568-40DD-9DD0-5721B90CF0E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52C3F9B-D0F9-4D47-8CAD-0B8F03EC838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587B4F68-A4CB-49C0-A4A5-13B02335419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2F63B395-09ED-4B2E-A47F-375094D6C41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626DF9A-FA17-4688-BECF-D6C1D74EE84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445C810-67C8-4215-A5B2-62CA22CAB9D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a:lvl1pPr>
          </a:lstStyle>
          <a:p>
            <a:fld id="{75324E82-DA72-4144-A44A-E366A96411A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0" y="-76200"/>
            <a:ext cx="9144000" cy="1341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600" b="1">
                <a:latin typeface="Gill Sans MT" pitchFamily="34" charset="0"/>
              </a:rPr>
              <a:t>Name: </a:t>
            </a:r>
          </a:p>
          <a:p>
            <a:pPr algn="ctr">
              <a:spcBef>
                <a:spcPct val="50000"/>
              </a:spcBef>
            </a:pPr>
            <a:r>
              <a:rPr lang="en-US" sz="1600" b="1">
                <a:latin typeface="Gill Sans MT" pitchFamily="34" charset="0"/>
              </a:rPr>
              <a:t>Social Studies FINAL REVIEW PACKET… you lose it.. You lose it… so don</a:t>
            </a:r>
            <a:r>
              <a:rPr lang="ja-JP" altLang="en-US" sz="1600" b="1"/>
              <a:t>’</a:t>
            </a:r>
            <a:r>
              <a:rPr lang="en-US" altLang="ja-JP" sz="1600" b="1">
                <a:latin typeface="Gill Sans MT" pitchFamily="34" charset="0"/>
              </a:rPr>
              <a:t>t lose it….</a:t>
            </a:r>
          </a:p>
          <a:p>
            <a:pPr algn="ctr">
              <a:spcBef>
                <a:spcPct val="50000"/>
              </a:spcBef>
            </a:pPr>
            <a:r>
              <a:rPr lang="en-US" sz="1400" b="1">
                <a:latin typeface="Gill Sans MT" pitchFamily="34" charset="0"/>
              </a:rPr>
              <a:t>FINAL DATE: ____________________</a:t>
            </a:r>
          </a:p>
          <a:p>
            <a:pPr algn="ctr">
              <a:spcBef>
                <a:spcPct val="50000"/>
              </a:spcBef>
            </a:pPr>
            <a:r>
              <a:rPr lang="en-US" sz="1400" b="1">
                <a:latin typeface="Gill Sans MT" pitchFamily="34" charset="0"/>
              </a:rPr>
              <a:t>You will be responsible for content learned in Chapters 16-29</a:t>
            </a:r>
          </a:p>
        </p:txBody>
      </p:sp>
      <p:sp>
        <p:nvSpPr>
          <p:cNvPr id="2053" name="Rectangle 5"/>
          <p:cNvSpPr>
            <a:spLocks noChangeArrowheads="1"/>
          </p:cNvSpPr>
          <p:nvPr/>
        </p:nvSpPr>
        <p:spPr bwMode="auto">
          <a:xfrm>
            <a:off x="228600" y="1295400"/>
            <a:ext cx="4775200" cy="7620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54" name="Text Box 6"/>
          <p:cNvSpPr txBox="1">
            <a:spLocks noChangeArrowheads="1"/>
          </p:cNvSpPr>
          <p:nvPr/>
        </p:nvSpPr>
        <p:spPr bwMode="auto">
          <a:xfrm>
            <a:off x="228600" y="1295400"/>
            <a:ext cx="4470400" cy="969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sz="1200" b="1" dirty="0">
                <a:latin typeface="Arial" charset="0"/>
                <a:ea typeface="ＭＳ Ｐゴシック" charset="0"/>
              </a:rPr>
              <a:t>Chapters 16+17- The Civil War and Reconstruction</a:t>
            </a:r>
            <a:endParaRPr lang="en-US" dirty="0">
              <a:latin typeface="Arial" charset="0"/>
              <a:ea typeface="ＭＳ Ｐゴシック" charset="0"/>
            </a:endParaRPr>
          </a:p>
          <a:p>
            <a:pPr algn="ctr">
              <a:spcBef>
                <a:spcPct val="50000"/>
              </a:spcBef>
              <a:defRPr/>
            </a:pPr>
            <a:r>
              <a:rPr lang="en-US" sz="1000" dirty="0">
                <a:latin typeface="Arial" charset="0"/>
                <a:ea typeface="ＭＳ Ｐゴシック" charset="0"/>
              </a:rPr>
              <a:t>1861-1868</a:t>
            </a:r>
          </a:p>
          <a:p>
            <a:pPr algn="ctr">
              <a:spcBef>
                <a:spcPct val="50000"/>
              </a:spcBef>
              <a:defRPr/>
            </a:pPr>
            <a:r>
              <a:rPr lang="en-US" sz="1000" b="1" dirty="0">
                <a:latin typeface="Arial" charset="0"/>
                <a:ea typeface="ＭＳ Ｐゴシック" charset="0"/>
              </a:rPr>
              <a:t>Pgs. 508- 572</a:t>
            </a:r>
          </a:p>
          <a:p>
            <a:pPr algn="ctr">
              <a:spcBef>
                <a:spcPct val="50000"/>
              </a:spcBef>
              <a:defRPr/>
            </a:pPr>
            <a:endParaRPr lang="en-US" sz="1000" dirty="0">
              <a:latin typeface="Arial" charset="0"/>
              <a:ea typeface="ＭＳ Ｐゴシック" charset="0"/>
            </a:endParaRPr>
          </a:p>
        </p:txBody>
      </p:sp>
      <p:sp>
        <p:nvSpPr>
          <p:cNvPr id="2055" name="Line 7"/>
          <p:cNvSpPr>
            <a:spLocks noChangeShapeType="1"/>
          </p:cNvSpPr>
          <p:nvPr/>
        </p:nvSpPr>
        <p:spPr bwMode="auto">
          <a:xfrm flipH="1">
            <a:off x="2667000" y="2209800"/>
            <a:ext cx="4572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7" name="Rectangle 9"/>
          <p:cNvSpPr>
            <a:spLocks noChangeArrowheads="1"/>
          </p:cNvSpPr>
          <p:nvPr/>
        </p:nvSpPr>
        <p:spPr bwMode="auto">
          <a:xfrm>
            <a:off x="152400" y="5791200"/>
            <a:ext cx="8686800" cy="9906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58" name="Text Box 10"/>
          <p:cNvSpPr txBox="1">
            <a:spLocks noChangeArrowheads="1"/>
          </p:cNvSpPr>
          <p:nvPr/>
        </p:nvSpPr>
        <p:spPr bwMode="auto">
          <a:xfrm>
            <a:off x="76200" y="54864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dirty="0">
                <a:latin typeface="Gill Sans MT" charset="0"/>
                <a:ea typeface="ＭＳ Ｐゴシック" charset="0"/>
              </a:rPr>
              <a:t>** At the very least I need to know about Chapter 16 and 17: </a:t>
            </a:r>
          </a:p>
        </p:txBody>
      </p:sp>
      <p:sp>
        <p:nvSpPr>
          <p:cNvPr id="2059" name="Text Box 11"/>
          <p:cNvSpPr txBox="1">
            <a:spLocks noChangeArrowheads="1"/>
          </p:cNvSpPr>
          <p:nvPr/>
        </p:nvSpPr>
        <p:spPr bwMode="auto">
          <a:xfrm>
            <a:off x="228600" y="2971800"/>
            <a:ext cx="5029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a:latin typeface="Arial" charset="0"/>
              <a:ea typeface="ＭＳ Ｐゴシック" charset="0"/>
            </a:endParaRPr>
          </a:p>
        </p:txBody>
      </p:sp>
      <p:sp>
        <p:nvSpPr>
          <p:cNvPr id="2060" name="Text Box 12"/>
          <p:cNvSpPr txBox="1">
            <a:spLocks noChangeArrowheads="1"/>
          </p:cNvSpPr>
          <p:nvPr/>
        </p:nvSpPr>
        <p:spPr bwMode="auto">
          <a:xfrm>
            <a:off x="152400" y="5688449"/>
            <a:ext cx="8763000" cy="11695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buFont typeface="Wingdings" charset="0"/>
              <a:buChar char="§"/>
              <a:defRPr/>
            </a:pPr>
            <a:r>
              <a:rPr lang="en-US" sz="1400" dirty="0">
                <a:latin typeface="Arial" charset="0"/>
                <a:ea typeface="ＭＳ Ｐゴシック" charset="0"/>
              </a:rPr>
              <a:t> </a:t>
            </a:r>
            <a:r>
              <a:rPr lang="en-US" sz="1400" dirty="0">
                <a:latin typeface="Arial" charset="0"/>
                <a:ea typeface="ＭＳ Ｐゴシック" charset="0"/>
              </a:rPr>
              <a:t>When the South succeeded the Union, Lincoln maintained the war was being fought to preserve the Union. </a:t>
            </a:r>
            <a:endParaRPr lang="en-US" sz="1400" dirty="0">
              <a:latin typeface="Arial" charset="0"/>
              <a:ea typeface="ＭＳ Ｐゴシック" charset="0"/>
            </a:endParaRPr>
          </a:p>
          <a:p>
            <a:pPr>
              <a:spcBef>
                <a:spcPct val="50000"/>
              </a:spcBef>
              <a:buFont typeface="Wingdings" charset="0"/>
              <a:buChar char="§"/>
              <a:defRPr/>
            </a:pPr>
            <a:r>
              <a:rPr lang="en-US" sz="1400" dirty="0">
                <a:latin typeface="Arial" charset="0"/>
                <a:ea typeface="ＭＳ Ｐゴシック" charset="0"/>
              </a:rPr>
              <a:t> </a:t>
            </a:r>
            <a:r>
              <a:rPr lang="en-US" sz="1400" dirty="0">
                <a:latin typeface="Arial" charset="0"/>
                <a:ea typeface="ＭＳ Ｐゴシック" charset="0"/>
              </a:rPr>
              <a:t>After the war ended, the 13</a:t>
            </a:r>
            <a:r>
              <a:rPr lang="en-US" sz="1400" baseline="30000" dirty="0">
                <a:latin typeface="Arial" charset="0"/>
                <a:ea typeface="ＭＳ Ｐゴシック" charset="0"/>
              </a:rPr>
              <a:t>th</a:t>
            </a:r>
            <a:r>
              <a:rPr lang="en-US" sz="1400" dirty="0">
                <a:latin typeface="Arial" charset="0"/>
                <a:ea typeface="ＭＳ Ｐゴシック" charset="0"/>
              </a:rPr>
              <a:t>, 14</a:t>
            </a:r>
            <a:r>
              <a:rPr lang="en-US" sz="1400" baseline="30000" dirty="0">
                <a:latin typeface="Arial" charset="0"/>
                <a:ea typeface="ＭＳ Ｐゴシック" charset="0"/>
              </a:rPr>
              <a:t>th</a:t>
            </a:r>
            <a:r>
              <a:rPr lang="en-US" sz="1400" dirty="0">
                <a:latin typeface="Arial" charset="0"/>
                <a:ea typeface="ＭＳ Ｐゴシック" charset="0"/>
              </a:rPr>
              <a:t>, and 15</a:t>
            </a:r>
            <a:r>
              <a:rPr lang="en-US" sz="1400" baseline="30000" dirty="0">
                <a:latin typeface="Arial" charset="0"/>
                <a:ea typeface="ＭＳ Ｐゴシック" charset="0"/>
              </a:rPr>
              <a:t>th</a:t>
            </a:r>
            <a:r>
              <a:rPr lang="en-US" sz="1400" dirty="0">
                <a:latin typeface="Arial" charset="0"/>
                <a:ea typeface="ＭＳ Ｐゴシック" charset="0"/>
              </a:rPr>
              <a:t> amendments extended civil rights to African Americans. </a:t>
            </a:r>
            <a:endParaRPr lang="en-US" sz="1400" dirty="0">
              <a:latin typeface="Arial" charset="0"/>
              <a:ea typeface="ＭＳ Ｐゴシック" charset="0"/>
            </a:endParaRPr>
          </a:p>
          <a:p>
            <a:pPr>
              <a:spcBef>
                <a:spcPct val="50000"/>
              </a:spcBef>
              <a:buFont typeface="Wingdings" charset="0"/>
              <a:buChar char="§"/>
              <a:defRPr/>
            </a:pPr>
            <a:r>
              <a:rPr lang="en-US" sz="1400" dirty="0">
                <a:latin typeface="Arial" charset="0"/>
                <a:ea typeface="ＭＳ Ｐゴシック" charset="0"/>
              </a:rPr>
              <a:t> </a:t>
            </a:r>
            <a:r>
              <a:rPr lang="en-US" sz="1400" dirty="0">
                <a:latin typeface="Arial" charset="0"/>
                <a:ea typeface="ＭＳ Ｐゴシック" charset="0"/>
              </a:rPr>
              <a:t>During the Reconstruction Era, discrimination against African-Americans plagued the South for the next 100 years- through Jim Crow laws, poll taxes, and segregation. </a:t>
            </a:r>
            <a:endParaRPr lang="en-US" sz="1400" dirty="0">
              <a:latin typeface="Arial" charset="0"/>
              <a:ea typeface="ＭＳ Ｐゴシック" charset="0"/>
            </a:endParaRPr>
          </a:p>
        </p:txBody>
      </p:sp>
      <p:sp>
        <p:nvSpPr>
          <p:cNvPr id="2061" name="Text Box 13"/>
          <p:cNvSpPr txBox="1">
            <a:spLocks noChangeArrowheads="1"/>
          </p:cNvSpPr>
          <p:nvPr/>
        </p:nvSpPr>
        <p:spPr bwMode="auto">
          <a:xfrm>
            <a:off x="0" y="2438400"/>
            <a:ext cx="6629400" cy="22467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marL="342900" indent="-342900">
              <a:spcBef>
                <a:spcPct val="50000"/>
              </a:spcBef>
              <a:buFontTx/>
              <a:buAutoNum type="arabicPeriod"/>
            </a:pPr>
            <a:r>
              <a:rPr lang="en-US" sz="1000" dirty="0"/>
              <a:t>What were the advantages and disadvantages of the North and South during the Civil War? </a:t>
            </a:r>
          </a:p>
          <a:p>
            <a:pPr marL="342900" indent="-342900">
              <a:spcBef>
                <a:spcPct val="50000"/>
              </a:spcBef>
              <a:buFontTx/>
              <a:buAutoNum type="arabicPeriod"/>
            </a:pPr>
            <a:endParaRPr lang="en-US" sz="1000" dirty="0" smtClean="0"/>
          </a:p>
          <a:p>
            <a:pPr marL="342900" indent="-342900">
              <a:spcBef>
                <a:spcPct val="50000"/>
              </a:spcBef>
              <a:buFontTx/>
              <a:buAutoNum type="arabicPeriod"/>
            </a:pPr>
            <a:endParaRPr lang="en-US" sz="1000" dirty="0"/>
          </a:p>
          <a:p>
            <a:pPr marL="342900" indent="-342900">
              <a:spcBef>
                <a:spcPct val="50000"/>
              </a:spcBef>
              <a:buFontTx/>
              <a:buAutoNum type="arabicPeriod"/>
            </a:pPr>
            <a:endParaRPr lang="en-US" sz="1000" dirty="0"/>
          </a:p>
          <a:p>
            <a:pPr marL="342900" indent="-342900">
              <a:spcBef>
                <a:spcPct val="50000"/>
              </a:spcBef>
              <a:buFontTx/>
              <a:buAutoNum type="arabicPeriod"/>
            </a:pPr>
            <a:r>
              <a:rPr lang="en-US" sz="1000" dirty="0"/>
              <a:t>What did Lincoln say was the reason for the Civil War from beginning to end? </a:t>
            </a:r>
          </a:p>
          <a:p>
            <a:pPr marL="342900" indent="-342900">
              <a:spcBef>
                <a:spcPct val="50000"/>
              </a:spcBef>
              <a:buFontTx/>
              <a:buAutoNum type="arabicPeriod"/>
            </a:pPr>
            <a:endParaRPr lang="en-US" sz="1000" dirty="0"/>
          </a:p>
          <a:p>
            <a:pPr marL="342900" indent="-342900">
              <a:spcBef>
                <a:spcPct val="50000"/>
              </a:spcBef>
              <a:buFontTx/>
              <a:buAutoNum type="arabicPeriod"/>
            </a:pPr>
            <a:endParaRPr lang="en-US" sz="1000" dirty="0"/>
          </a:p>
          <a:p>
            <a:pPr marL="342900" indent="-342900">
              <a:spcBef>
                <a:spcPct val="50000"/>
              </a:spcBef>
              <a:buFontTx/>
              <a:buAutoNum type="arabicPeriod"/>
            </a:pPr>
            <a:endParaRPr lang="en-US" sz="1000" dirty="0"/>
          </a:p>
          <a:p>
            <a:pPr marL="342900" indent="-342900">
              <a:spcBef>
                <a:spcPct val="50000"/>
              </a:spcBef>
              <a:buFontTx/>
              <a:buAutoNum type="arabicPeriod"/>
            </a:pPr>
            <a:r>
              <a:rPr lang="en-US" sz="1000" dirty="0"/>
              <a:t>What hurdles did African Americans face in the south following the end of the Civil War, (meaning how did the </a:t>
            </a:r>
            <a:r>
              <a:rPr lang="en-US" altLang="en-US" sz="1000" dirty="0"/>
              <a:t>“</a:t>
            </a:r>
            <a:r>
              <a:rPr lang="en-US" sz="1000" dirty="0"/>
              <a:t>Old South</a:t>
            </a:r>
            <a:r>
              <a:rPr lang="en-US" altLang="en-US" sz="1000" dirty="0"/>
              <a:t>”</a:t>
            </a:r>
            <a:r>
              <a:rPr lang="en-US" sz="1000" dirty="0"/>
              <a:t> try to re-emerge? </a:t>
            </a:r>
          </a:p>
        </p:txBody>
      </p:sp>
      <p:sp>
        <p:nvSpPr>
          <p:cNvPr id="2062" name="Rectangle 14"/>
          <p:cNvSpPr>
            <a:spLocks noChangeArrowheads="1"/>
          </p:cNvSpPr>
          <p:nvPr/>
        </p:nvSpPr>
        <p:spPr bwMode="auto">
          <a:xfrm>
            <a:off x="0" y="2362200"/>
            <a:ext cx="6629400" cy="31242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63" name="Text Box 15"/>
          <p:cNvSpPr txBox="1">
            <a:spLocks noChangeArrowheads="1"/>
          </p:cNvSpPr>
          <p:nvPr/>
        </p:nvSpPr>
        <p:spPr bwMode="auto">
          <a:xfrm>
            <a:off x="0" y="20574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a:latin typeface="Gill Sans MT" charset="0"/>
                <a:ea typeface="ＭＳ Ｐゴシック" charset="0"/>
              </a:rPr>
              <a:t>Essential Questions: </a:t>
            </a:r>
          </a:p>
        </p:txBody>
      </p:sp>
      <p:sp>
        <p:nvSpPr>
          <p:cNvPr id="2064" name="Text Box 16"/>
          <p:cNvSpPr txBox="1">
            <a:spLocks noChangeArrowheads="1"/>
          </p:cNvSpPr>
          <p:nvPr/>
        </p:nvSpPr>
        <p:spPr bwMode="auto">
          <a:xfrm>
            <a:off x="6705600" y="22860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a:latin typeface="Gill Sans MT" charset="0"/>
                <a:ea typeface="ＭＳ Ｐゴシック" charset="0"/>
              </a:rPr>
              <a:t>Vocab:  </a:t>
            </a:r>
          </a:p>
        </p:txBody>
      </p:sp>
      <p:sp>
        <p:nvSpPr>
          <p:cNvPr id="2066" name="Rectangle 18"/>
          <p:cNvSpPr>
            <a:spLocks noChangeArrowheads="1"/>
          </p:cNvSpPr>
          <p:nvPr/>
        </p:nvSpPr>
        <p:spPr bwMode="auto">
          <a:xfrm>
            <a:off x="6781800" y="2514600"/>
            <a:ext cx="2286000" cy="32004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68" name="Text Box 20"/>
          <p:cNvSpPr txBox="1">
            <a:spLocks noChangeArrowheads="1"/>
          </p:cNvSpPr>
          <p:nvPr/>
        </p:nvSpPr>
        <p:spPr bwMode="auto">
          <a:xfrm>
            <a:off x="6781800" y="2667000"/>
            <a:ext cx="7315200" cy="2786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342900" indent="-342900">
              <a:defRPr>
                <a:solidFill>
                  <a:schemeClr val="tx1"/>
                </a:solidFill>
                <a:latin typeface="Arial" charset="0"/>
                <a:ea typeface="ＭＳ Ｐゴシック" charset="0"/>
              </a:defRPr>
            </a:lvl1pPr>
            <a:lvl2pPr marL="800100" indent="-342900">
              <a:defRPr>
                <a:solidFill>
                  <a:schemeClr val="tx1"/>
                </a:solidFill>
                <a:latin typeface="Arial" charset="0"/>
                <a:ea typeface="ＭＳ Ｐゴシック" charset="0"/>
              </a:defRPr>
            </a:lvl2pPr>
            <a:lvl3pPr marL="1257300" indent="-342900">
              <a:defRPr>
                <a:solidFill>
                  <a:schemeClr val="tx1"/>
                </a:solidFill>
                <a:latin typeface="Arial" charset="0"/>
                <a:ea typeface="ＭＳ Ｐゴシック" charset="0"/>
              </a:defRPr>
            </a:lvl3pPr>
            <a:lvl4pPr marL="1714500" indent="-342900">
              <a:defRPr>
                <a:solidFill>
                  <a:schemeClr val="tx1"/>
                </a:solidFill>
                <a:latin typeface="Arial" charset="0"/>
                <a:ea typeface="ＭＳ Ｐゴシック" charset="0"/>
              </a:defRPr>
            </a:lvl4pPr>
            <a:lvl5pPr marL="2171700" indent="-342900">
              <a:defRPr>
                <a:solidFill>
                  <a:schemeClr val="tx1"/>
                </a:solidFill>
                <a:latin typeface="Arial" charset="0"/>
                <a:ea typeface="ＭＳ Ｐゴシック" charset="0"/>
              </a:defRPr>
            </a:lvl5pPr>
            <a:lvl6pPr marL="2628900" indent="-342900" fontAlgn="base">
              <a:spcBef>
                <a:spcPct val="0"/>
              </a:spcBef>
              <a:spcAft>
                <a:spcPct val="0"/>
              </a:spcAft>
              <a:defRPr>
                <a:solidFill>
                  <a:schemeClr val="tx1"/>
                </a:solidFill>
                <a:latin typeface="Arial" charset="0"/>
                <a:ea typeface="ＭＳ Ｐゴシック" charset="0"/>
              </a:defRPr>
            </a:lvl6pPr>
            <a:lvl7pPr marL="3086100" indent="-342900" fontAlgn="base">
              <a:spcBef>
                <a:spcPct val="0"/>
              </a:spcBef>
              <a:spcAft>
                <a:spcPct val="0"/>
              </a:spcAft>
              <a:defRPr>
                <a:solidFill>
                  <a:schemeClr val="tx1"/>
                </a:solidFill>
                <a:latin typeface="Arial" charset="0"/>
                <a:ea typeface="ＭＳ Ｐゴシック" charset="0"/>
              </a:defRPr>
            </a:lvl7pPr>
            <a:lvl8pPr marL="3543300" indent="-342900" fontAlgn="base">
              <a:spcBef>
                <a:spcPct val="0"/>
              </a:spcBef>
              <a:spcAft>
                <a:spcPct val="0"/>
              </a:spcAft>
              <a:defRPr>
                <a:solidFill>
                  <a:schemeClr val="tx1"/>
                </a:solidFill>
                <a:latin typeface="Arial" charset="0"/>
                <a:ea typeface="ＭＳ Ｐゴシック" charset="0"/>
              </a:defRPr>
            </a:lvl8pPr>
            <a:lvl9pPr marL="4000500" indent="-342900" fontAlgn="base">
              <a:spcBef>
                <a:spcPct val="0"/>
              </a:spcBef>
              <a:spcAft>
                <a:spcPct val="0"/>
              </a:spcAft>
              <a:defRPr>
                <a:solidFill>
                  <a:schemeClr val="tx1"/>
                </a:solidFill>
                <a:latin typeface="Arial" charset="0"/>
                <a:ea typeface="ＭＳ Ｐゴシック" charset="0"/>
              </a:defRPr>
            </a:lvl9pPr>
          </a:lstStyle>
          <a:p>
            <a:pPr>
              <a:spcBef>
                <a:spcPct val="50000"/>
              </a:spcBef>
              <a:defRPr/>
            </a:pPr>
            <a:r>
              <a:rPr lang="en-US" sz="1000" dirty="0" smtClean="0"/>
              <a:t>Union </a:t>
            </a:r>
          </a:p>
          <a:p>
            <a:pPr>
              <a:spcBef>
                <a:spcPct val="50000"/>
              </a:spcBef>
              <a:defRPr/>
            </a:pPr>
            <a:r>
              <a:rPr lang="en-US" sz="1000" dirty="0" smtClean="0"/>
              <a:t>Confederate States of America</a:t>
            </a:r>
          </a:p>
          <a:p>
            <a:pPr>
              <a:spcBef>
                <a:spcPct val="50000"/>
              </a:spcBef>
              <a:defRPr/>
            </a:pPr>
            <a:r>
              <a:rPr lang="en-US" sz="1000" dirty="0" smtClean="0"/>
              <a:t>Abraham Lincoln </a:t>
            </a:r>
          </a:p>
          <a:p>
            <a:pPr>
              <a:spcBef>
                <a:spcPct val="50000"/>
              </a:spcBef>
              <a:defRPr/>
            </a:pPr>
            <a:r>
              <a:rPr lang="en-US" sz="1000" dirty="0" smtClean="0"/>
              <a:t>Emancipation Proclamation </a:t>
            </a:r>
          </a:p>
          <a:p>
            <a:pPr>
              <a:spcBef>
                <a:spcPct val="50000"/>
              </a:spcBef>
              <a:defRPr/>
            </a:pPr>
            <a:r>
              <a:rPr lang="en-US" sz="1000" dirty="0" smtClean="0"/>
              <a:t>Reconstruction </a:t>
            </a:r>
          </a:p>
          <a:p>
            <a:pPr>
              <a:spcBef>
                <a:spcPct val="50000"/>
              </a:spcBef>
              <a:defRPr/>
            </a:pPr>
            <a:r>
              <a:rPr lang="en-US" sz="1000" dirty="0" smtClean="0"/>
              <a:t>13</a:t>
            </a:r>
            <a:r>
              <a:rPr lang="en-US" sz="1000" baseline="30000" dirty="0" smtClean="0"/>
              <a:t>th</a:t>
            </a:r>
            <a:r>
              <a:rPr lang="en-US" sz="1000" dirty="0" smtClean="0"/>
              <a:t>, 14</a:t>
            </a:r>
            <a:r>
              <a:rPr lang="en-US" sz="1000" baseline="30000" dirty="0" smtClean="0"/>
              <a:t>th</a:t>
            </a:r>
            <a:r>
              <a:rPr lang="en-US" sz="1000" dirty="0" smtClean="0"/>
              <a:t>, 15</a:t>
            </a:r>
            <a:r>
              <a:rPr lang="en-US" sz="1000" baseline="30000" dirty="0" smtClean="0"/>
              <a:t>th</a:t>
            </a:r>
            <a:r>
              <a:rPr lang="en-US" sz="1000" dirty="0" smtClean="0"/>
              <a:t> amendments </a:t>
            </a:r>
          </a:p>
          <a:p>
            <a:pPr>
              <a:spcBef>
                <a:spcPct val="50000"/>
              </a:spcBef>
              <a:defRPr/>
            </a:pPr>
            <a:r>
              <a:rPr lang="en-US" sz="1000" dirty="0" smtClean="0"/>
              <a:t>Jim Crow laws</a:t>
            </a:r>
          </a:p>
          <a:p>
            <a:pPr>
              <a:spcBef>
                <a:spcPct val="50000"/>
              </a:spcBef>
              <a:defRPr/>
            </a:pPr>
            <a:r>
              <a:rPr lang="en-US" sz="1000" dirty="0" smtClean="0"/>
              <a:t>Segregation </a:t>
            </a:r>
          </a:p>
          <a:p>
            <a:pPr>
              <a:spcBef>
                <a:spcPct val="50000"/>
              </a:spcBef>
              <a:defRPr/>
            </a:pPr>
            <a:r>
              <a:rPr lang="en-US" sz="1000" dirty="0" smtClean="0"/>
              <a:t>Sharecropping</a:t>
            </a:r>
          </a:p>
          <a:p>
            <a:pPr>
              <a:spcBef>
                <a:spcPct val="50000"/>
              </a:spcBef>
              <a:defRPr/>
            </a:pPr>
            <a:r>
              <a:rPr lang="en-US" sz="1000" dirty="0" err="1" smtClean="0"/>
              <a:t>Plessy</a:t>
            </a:r>
            <a:r>
              <a:rPr lang="en-US" sz="1000" dirty="0" smtClean="0"/>
              <a:t> v. Ferguson </a:t>
            </a:r>
          </a:p>
          <a:p>
            <a:pPr>
              <a:spcBef>
                <a:spcPct val="50000"/>
              </a:spcBef>
              <a:defRPr/>
            </a:pPr>
            <a:r>
              <a:rPr lang="en-US" sz="1000" dirty="0" smtClean="0"/>
              <a:t>Poll taxes</a:t>
            </a:r>
          </a:p>
          <a:p>
            <a:pPr>
              <a:spcBef>
                <a:spcPct val="50000"/>
              </a:spcBef>
              <a:defRPr/>
            </a:pPr>
            <a:r>
              <a:rPr lang="en-US" sz="1000" dirty="0" err="1" smtClean="0"/>
              <a:t>Klu</a:t>
            </a:r>
            <a:r>
              <a:rPr lang="en-US" sz="1000" dirty="0" smtClean="0"/>
              <a:t> Klux Klan </a:t>
            </a:r>
          </a:p>
        </p:txBody>
      </p:sp>
      <p:sp>
        <p:nvSpPr>
          <p:cNvPr id="2069" name="Line 21"/>
          <p:cNvSpPr>
            <a:spLocks noChangeShapeType="1"/>
          </p:cNvSpPr>
          <p:nvPr/>
        </p:nvSpPr>
        <p:spPr bwMode="auto">
          <a:xfrm>
            <a:off x="7010400" y="2209800"/>
            <a:ext cx="6096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 name="Line 21"/>
          <p:cNvSpPr>
            <a:spLocks noChangeShapeType="1"/>
          </p:cNvSpPr>
          <p:nvPr/>
        </p:nvSpPr>
        <p:spPr bwMode="auto">
          <a:xfrm>
            <a:off x="5105400" y="1524000"/>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 name="Rectangle 2"/>
          <p:cNvSpPr/>
          <p:nvPr/>
        </p:nvSpPr>
        <p:spPr>
          <a:xfrm>
            <a:off x="5410200" y="1233488"/>
            <a:ext cx="3733800" cy="900112"/>
          </a:xfrm>
          <a:prstGeom prst="rect">
            <a:avLst/>
          </a:prstGeom>
        </p:spPr>
        <p:txBody>
          <a:bodyPr>
            <a:spAutoFit/>
          </a:bodyPr>
          <a:lstStyle/>
          <a:p>
            <a:r>
              <a:rPr lang="en-US" sz="1000">
                <a:latin typeface="Gill Sans MT" pitchFamily="34" charset="0"/>
              </a:rPr>
              <a:t>In Chapter 16 we learned about how the American Civil War tested the strength of the bond between the states. Eventually the nation was reunited, but deep scars remained. In Chapter 17, we learned about the rebuilding of the South after the war came to an end.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6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6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6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0"/>
            <a:ext cx="91440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sz="1400" b="1">
              <a:latin typeface="Gill Sans MT" charset="0"/>
              <a:ea typeface="ＭＳ Ｐゴシック" charset="0"/>
            </a:endParaRPr>
          </a:p>
        </p:txBody>
      </p:sp>
      <p:sp>
        <p:nvSpPr>
          <p:cNvPr id="11267" name="Rectangle 3"/>
          <p:cNvSpPr>
            <a:spLocks noChangeArrowheads="1"/>
          </p:cNvSpPr>
          <p:nvPr/>
        </p:nvSpPr>
        <p:spPr bwMode="auto">
          <a:xfrm>
            <a:off x="76200" y="76200"/>
            <a:ext cx="4775200" cy="6096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1268" name="Text Box 4"/>
          <p:cNvSpPr txBox="1">
            <a:spLocks noChangeArrowheads="1"/>
          </p:cNvSpPr>
          <p:nvPr/>
        </p:nvSpPr>
        <p:spPr bwMode="auto">
          <a:xfrm>
            <a:off x="0" y="76200"/>
            <a:ext cx="4724400" cy="554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sz="1200" b="1" dirty="0">
                <a:latin typeface="Gill Sans MT" charset="0"/>
                <a:ea typeface="ＭＳ Ｐゴシック" charset="0"/>
              </a:rPr>
              <a:t>Chapter 26: World War II </a:t>
            </a:r>
          </a:p>
          <a:p>
            <a:pPr algn="ctr">
              <a:spcBef>
                <a:spcPct val="50000"/>
              </a:spcBef>
              <a:defRPr/>
            </a:pPr>
            <a:r>
              <a:rPr lang="en-US" sz="1200" b="1" dirty="0">
                <a:latin typeface="Gill Sans MT" charset="0"/>
                <a:ea typeface="ＭＳ Ｐゴシック" charset="0"/>
              </a:rPr>
              <a:t>1938-1945, Pgs. 803-833 </a:t>
            </a:r>
          </a:p>
        </p:txBody>
      </p:sp>
      <p:sp>
        <p:nvSpPr>
          <p:cNvPr id="11269" name="Line 5"/>
          <p:cNvSpPr>
            <a:spLocks noChangeShapeType="1"/>
          </p:cNvSpPr>
          <p:nvPr/>
        </p:nvSpPr>
        <p:spPr bwMode="auto">
          <a:xfrm flipH="1">
            <a:off x="1905000" y="762000"/>
            <a:ext cx="4572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1270" name="Rectangle 6"/>
          <p:cNvSpPr>
            <a:spLocks noChangeArrowheads="1"/>
          </p:cNvSpPr>
          <p:nvPr/>
        </p:nvSpPr>
        <p:spPr bwMode="auto">
          <a:xfrm>
            <a:off x="152400" y="5562600"/>
            <a:ext cx="8686800" cy="12192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1271" name="Text Box 7"/>
          <p:cNvSpPr txBox="1">
            <a:spLocks noChangeArrowheads="1"/>
          </p:cNvSpPr>
          <p:nvPr/>
        </p:nvSpPr>
        <p:spPr bwMode="auto">
          <a:xfrm>
            <a:off x="76200" y="52578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dirty="0">
                <a:latin typeface="Gill Sans MT" charset="0"/>
                <a:ea typeface="ＭＳ Ｐゴシック" charset="0"/>
              </a:rPr>
              <a:t>** The very least I need to know about Chapter 26: </a:t>
            </a:r>
          </a:p>
        </p:txBody>
      </p:sp>
      <p:sp>
        <p:nvSpPr>
          <p:cNvPr id="11272" name="Text Box 8"/>
          <p:cNvSpPr txBox="1">
            <a:spLocks noChangeArrowheads="1"/>
          </p:cNvSpPr>
          <p:nvPr/>
        </p:nvSpPr>
        <p:spPr bwMode="auto">
          <a:xfrm>
            <a:off x="228600" y="2971800"/>
            <a:ext cx="5029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a:latin typeface="Arial" charset="0"/>
              <a:ea typeface="ＭＳ Ｐゴシック" charset="0"/>
            </a:endParaRPr>
          </a:p>
        </p:txBody>
      </p:sp>
      <p:sp>
        <p:nvSpPr>
          <p:cNvPr id="11273" name="Text Box 9"/>
          <p:cNvSpPr txBox="1">
            <a:spLocks noChangeArrowheads="1"/>
          </p:cNvSpPr>
          <p:nvPr/>
        </p:nvSpPr>
        <p:spPr bwMode="auto">
          <a:xfrm>
            <a:off x="152400" y="5181600"/>
            <a:ext cx="533400" cy="2017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buFont typeface="Wingdings" charset="0"/>
              <a:buChar char="§"/>
              <a:defRPr/>
            </a:pPr>
            <a:endParaRPr lang="en-US">
              <a:latin typeface="Arial" charset="0"/>
              <a:ea typeface="ＭＳ Ｐゴシック" charset="0"/>
            </a:endParaRPr>
          </a:p>
          <a:p>
            <a:pPr>
              <a:spcBef>
                <a:spcPct val="50000"/>
              </a:spcBef>
              <a:buFont typeface="Wingdings" charset="0"/>
              <a:buChar char="§"/>
              <a:defRPr/>
            </a:pPr>
            <a:r>
              <a:rPr lang="en-US">
                <a:latin typeface="Arial" charset="0"/>
                <a:ea typeface="ＭＳ Ｐゴシック" charset="0"/>
              </a:rPr>
              <a:t> </a:t>
            </a:r>
          </a:p>
          <a:p>
            <a:pPr>
              <a:spcBef>
                <a:spcPct val="50000"/>
              </a:spcBef>
              <a:buFont typeface="Wingdings" charset="0"/>
              <a:buChar char="§"/>
              <a:defRPr/>
            </a:pPr>
            <a:r>
              <a:rPr lang="en-US">
                <a:latin typeface="Arial" charset="0"/>
                <a:ea typeface="ＭＳ Ｐゴシック" charset="0"/>
              </a:rPr>
              <a:t> </a:t>
            </a:r>
          </a:p>
          <a:p>
            <a:pPr>
              <a:spcBef>
                <a:spcPct val="50000"/>
              </a:spcBef>
              <a:buFont typeface="Wingdings" charset="0"/>
              <a:buChar char="§"/>
              <a:defRPr/>
            </a:pPr>
            <a:r>
              <a:rPr lang="en-US">
                <a:latin typeface="Arial" charset="0"/>
                <a:ea typeface="ＭＳ Ｐゴシック" charset="0"/>
              </a:rPr>
              <a:t> </a:t>
            </a:r>
          </a:p>
          <a:p>
            <a:pPr>
              <a:spcBef>
                <a:spcPct val="50000"/>
              </a:spcBef>
              <a:buFont typeface="Wingdings" charset="0"/>
              <a:buNone/>
              <a:defRPr/>
            </a:pPr>
            <a:r>
              <a:rPr lang="en-US">
                <a:latin typeface="Arial" charset="0"/>
                <a:ea typeface="ＭＳ Ｐゴシック" charset="0"/>
              </a:rPr>
              <a:t> </a:t>
            </a:r>
          </a:p>
        </p:txBody>
      </p:sp>
      <p:sp>
        <p:nvSpPr>
          <p:cNvPr id="11274" name="Text Box 10"/>
          <p:cNvSpPr txBox="1">
            <a:spLocks noChangeArrowheads="1"/>
          </p:cNvSpPr>
          <p:nvPr/>
        </p:nvSpPr>
        <p:spPr bwMode="auto">
          <a:xfrm>
            <a:off x="0" y="1447800"/>
            <a:ext cx="6553200" cy="3478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342900" indent="-342900">
              <a:defRPr>
                <a:solidFill>
                  <a:schemeClr val="tx1"/>
                </a:solidFill>
                <a:latin typeface="Arial" charset="0"/>
                <a:ea typeface="ＭＳ Ｐゴシック" charset="0"/>
              </a:defRPr>
            </a:lvl1pPr>
            <a:lvl2pPr marL="800100" indent="-342900">
              <a:defRPr>
                <a:solidFill>
                  <a:schemeClr val="tx1"/>
                </a:solidFill>
                <a:latin typeface="Arial" charset="0"/>
                <a:ea typeface="ＭＳ Ｐゴシック" charset="0"/>
              </a:defRPr>
            </a:lvl2pPr>
            <a:lvl3pPr marL="1257300" indent="-342900">
              <a:defRPr>
                <a:solidFill>
                  <a:schemeClr val="tx1"/>
                </a:solidFill>
                <a:latin typeface="Arial" charset="0"/>
                <a:ea typeface="ＭＳ Ｐゴシック" charset="0"/>
              </a:defRPr>
            </a:lvl3pPr>
            <a:lvl4pPr marL="1714500" indent="-342900">
              <a:defRPr>
                <a:solidFill>
                  <a:schemeClr val="tx1"/>
                </a:solidFill>
                <a:latin typeface="Arial" charset="0"/>
                <a:ea typeface="ＭＳ Ｐゴシック" charset="0"/>
              </a:defRPr>
            </a:lvl4pPr>
            <a:lvl5pPr marL="2171700" indent="-342900">
              <a:defRPr>
                <a:solidFill>
                  <a:schemeClr val="tx1"/>
                </a:solidFill>
                <a:latin typeface="Arial" charset="0"/>
                <a:ea typeface="ＭＳ Ｐゴシック" charset="0"/>
              </a:defRPr>
            </a:lvl5pPr>
            <a:lvl6pPr marL="2628900" indent="-342900" fontAlgn="base">
              <a:spcBef>
                <a:spcPct val="0"/>
              </a:spcBef>
              <a:spcAft>
                <a:spcPct val="0"/>
              </a:spcAft>
              <a:defRPr>
                <a:solidFill>
                  <a:schemeClr val="tx1"/>
                </a:solidFill>
                <a:latin typeface="Arial" charset="0"/>
                <a:ea typeface="ＭＳ Ｐゴシック" charset="0"/>
              </a:defRPr>
            </a:lvl6pPr>
            <a:lvl7pPr marL="3086100" indent="-342900" fontAlgn="base">
              <a:spcBef>
                <a:spcPct val="0"/>
              </a:spcBef>
              <a:spcAft>
                <a:spcPct val="0"/>
              </a:spcAft>
              <a:defRPr>
                <a:solidFill>
                  <a:schemeClr val="tx1"/>
                </a:solidFill>
                <a:latin typeface="Arial" charset="0"/>
                <a:ea typeface="ＭＳ Ｐゴシック" charset="0"/>
              </a:defRPr>
            </a:lvl7pPr>
            <a:lvl8pPr marL="3543300" indent="-342900" fontAlgn="base">
              <a:spcBef>
                <a:spcPct val="0"/>
              </a:spcBef>
              <a:spcAft>
                <a:spcPct val="0"/>
              </a:spcAft>
              <a:defRPr>
                <a:solidFill>
                  <a:schemeClr val="tx1"/>
                </a:solidFill>
                <a:latin typeface="Arial" charset="0"/>
                <a:ea typeface="ＭＳ Ｐゴシック" charset="0"/>
              </a:defRPr>
            </a:lvl8pPr>
            <a:lvl9pPr marL="4000500" indent="-342900" fontAlgn="base">
              <a:spcBef>
                <a:spcPct val="0"/>
              </a:spcBef>
              <a:spcAft>
                <a:spcPct val="0"/>
              </a:spcAft>
              <a:defRPr>
                <a:solidFill>
                  <a:schemeClr val="tx1"/>
                </a:solidFill>
                <a:latin typeface="Arial" charset="0"/>
                <a:ea typeface="ＭＳ Ｐゴシック" charset="0"/>
              </a:defRPr>
            </a:lvl9pPr>
          </a:lstStyle>
          <a:p>
            <a:pPr lvl="1">
              <a:spcBef>
                <a:spcPct val="50000"/>
              </a:spcBef>
              <a:buFontTx/>
              <a:buAutoNum type="arabicPeriod"/>
              <a:defRPr/>
            </a:pPr>
            <a:r>
              <a:rPr lang="en-US" sz="1000" dirty="0" smtClean="0"/>
              <a:t>What events led to the outbreak of World War II? </a:t>
            </a:r>
          </a:p>
          <a:p>
            <a:pPr lvl="1">
              <a:spcBef>
                <a:spcPct val="50000"/>
              </a:spcBef>
              <a:buFontTx/>
              <a:buAutoNum type="arabicPeriod"/>
              <a:defRPr/>
            </a:pPr>
            <a:endParaRPr lang="en-US" sz="1000" dirty="0" smtClean="0"/>
          </a:p>
          <a:p>
            <a:pPr lvl="1">
              <a:spcBef>
                <a:spcPct val="50000"/>
              </a:spcBef>
              <a:buFontTx/>
              <a:buAutoNum type="arabicPeriod"/>
              <a:defRPr/>
            </a:pPr>
            <a:endParaRPr lang="en-US" sz="1000" dirty="0" smtClean="0"/>
          </a:p>
          <a:p>
            <a:pPr lvl="1">
              <a:spcBef>
                <a:spcPct val="50000"/>
              </a:spcBef>
              <a:buFontTx/>
              <a:buAutoNum type="arabicPeriod"/>
              <a:defRPr/>
            </a:pPr>
            <a:endParaRPr lang="en-US" sz="1000" dirty="0" smtClean="0"/>
          </a:p>
          <a:p>
            <a:pPr lvl="1">
              <a:spcBef>
                <a:spcPct val="50000"/>
              </a:spcBef>
              <a:buFontTx/>
              <a:buAutoNum type="arabicPeriod"/>
              <a:defRPr/>
            </a:pPr>
            <a:endParaRPr lang="en-US" sz="1000" dirty="0" smtClean="0"/>
          </a:p>
          <a:p>
            <a:pPr lvl="1">
              <a:spcBef>
                <a:spcPct val="50000"/>
              </a:spcBef>
              <a:buFontTx/>
              <a:buAutoNum type="arabicPeriod"/>
              <a:defRPr/>
            </a:pPr>
            <a:r>
              <a:rPr lang="en-US" sz="1000" dirty="0" smtClean="0"/>
              <a:t>What caused the US to move from neutrality to full involvement in the war? </a:t>
            </a:r>
          </a:p>
          <a:p>
            <a:pPr lvl="1">
              <a:spcBef>
                <a:spcPct val="50000"/>
              </a:spcBef>
              <a:buFontTx/>
              <a:buAutoNum type="arabicPeriod"/>
              <a:defRPr/>
            </a:pPr>
            <a:endParaRPr lang="en-US" sz="1000" dirty="0" smtClean="0"/>
          </a:p>
          <a:p>
            <a:pPr lvl="1">
              <a:spcBef>
                <a:spcPct val="50000"/>
              </a:spcBef>
              <a:buFontTx/>
              <a:buAutoNum type="arabicPeriod"/>
              <a:defRPr/>
            </a:pPr>
            <a:endParaRPr lang="en-US" sz="1000" dirty="0" smtClean="0"/>
          </a:p>
          <a:p>
            <a:pPr lvl="1">
              <a:spcBef>
                <a:spcPct val="50000"/>
              </a:spcBef>
              <a:buFontTx/>
              <a:buAutoNum type="arabicPeriod"/>
              <a:defRPr/>
            </a:pPr>
            <a:endParaRPr lang="en-US" sz="1000" dirty="0" smtClean="0"/>
          </a:p>
          <a:p>
            <a:pPr lvl="1">
              <a:spcBef>
                <a:spcPct val="50000"/>
              </a:spcBef>
              <a:buFontTx/>
              <a:buAutoNum type="arabicPeriod"/>
              <a:defRPr/>
            </a:pPr>
            <a:endParaRPr lang="en-US" sz="1000" dirty="0" smtClean="0"/>
          </a:p>
          <a:p>
            <a:pPr lvl="1">
              <a:spcBef>
                <a:spcPct val="50000"/>
              </a:spcBef>
              <a:buFontTx/>
              <a:buAutoNum type="arabicPeriod"/>
              <a:defRPr/>
            </a:pPr>
            <a:endParaRPr lang="en-US" sz="1000" dirty="0" smtClean="0"/>
          </a:p>
          <a:p>
            <a:pPr lvl="1">
              <a:spcBef>
                <a:spcPct val="50000"/>
              </a:spcBef>
              <a:buFontTx/>
              <a:buAutoNum type="arabicPeriod"/>
              <a:defRPr/>
            </a:pPr>
            <a:r>
              <a:rPr lang="en-US" sz="1000" dirty="0" smtClean="0"/>
              <a:t>How did the Allies win the war and what were the results of the war? </a:t>
            </a:r>
          </a:p>
          <a:p>
            <a:pPr lvl="1">
              <a:spcBef>
                <a:spcPct val="50000"/>
              </a:spcBef>
              <a:buFontTx/>
              <a:buAutoNum type="arabicPeriod"/>
              <a:defRPr/>
            </a:pPr>
            <a:endParaRPr lang="en-US" sz="1000" dirty="0" smtClean="0"/>
          </a:p>
          <a:p>
            <a:pPr lvl="1">
              <a:spcBef>
                <a:spcPct val="50000"/>
              </a:spcBef>
              <a:buFontTx/>
              <a:buAutoNum type="arabicPeriod"/>
              <a:defRPr/>
            </a:pPr>
            <a:endParaRPr lang="en-US" sz="1000" dirty="0" smtClean="0"/>
          </a:p>
          <a:p>
            <a:pPr lvl="1">
              <a:spcBef>
                <a:spcPct val="50000"/>
              </a:spcBef>
              <a:buFontTx/>
              <a:buAutoNum type="arabicPeriod"/>
              <a:defRPr/>
            </a:pPr>
            <a:endParaRPr lang="en-US" sz="1000" dirty="0" smtClean="0"/>
          </a:p>
        </p:txBody>
      </p:sp>
      <p:sp>
        <p:nvSpPr>
          <p:cNvPr id="11275" name="Rectangle 11"/>
          <p:cNvSpPr>
            <a:spLocks noChangeArrowheads="1"/>
          </p:cNvSpPr>
          <p:nvPr/>
        </p:nvSpPr>
        <p:spPr bwMode="auto">
          <a:xfrm>
            <a:off x="0" y="1371600"/>
            <a:ext cx="6629400" cy="38862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1276" name="Text Box 12"/>
          <p:cNvSpPr txBox="1">
            <a:spLocks noChangeArrowheads="1"/>
          </p:cNvSpPr>
          <p:nvPr/>
        </p:nvSpPr>
        <p:spPr bwMode="auto">
          <a:xfrm>
            <a:off x="0" y="8382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a:latin typeface="Gill Sans MT" charset="0"/>
                <a:ea typeface="ＭＳ Ｐゴシック" charset="0"/>
              </a:rPr>
              <a:t>Essential Questions: </a:t>
            </a:r>
          </a:p>
        </p:txBody>
      </p:sp>
      <p:sp>
        <p:nvSpPr>
          <p:cNvPr id="11277" name="Text Box 13"/>
          <p:cNvSpPr txBox="1">
            <a:spLocks noChangeArrowheads="1"/>
          </p:cNvSpPr>
          <p:nvPr/>
        </p:nvSpPr>
        <p:spPr bwMode="auto">
          <a:xfrm>
            <a:off x="6705600" y="22860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a:latin typeface="Gill Sans MT" charset="0"/>
                <a:ea typeface="ＭＳ Ｐゴシック" charset="0"/>
              </a:rPr>
              <a:t>Vocab:  </a:t>
            </a:r>
          </a:p>
        </p:txBody>
      </p:sp>
      <p:sp>
        <p:nvSpPr>
          <p:cNvPr id="11278" name="Rectangle 14"/>
          <p:cNvSpPr>
            <a:spLocks noChangeArrowheads="1"/>
          </p:cNvSpPr>
          <p:nvPr/>
        </p:nvSpPr>
        <p:spPr bwMode="auto">
          <a:xfrm>
            <a:off x="6781800" y="2514600"/>
            <a:ext cx="2286000" cy="24384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1279" name="Text Box 15"/>
          <p:cNvSpPr txBox="1">
            <a:spLocks noChangeArrowheads="1"/>
          </p:cNvSpPr>
          <p:nvPr/>
        </p:nvSpPr>
        <p:spPr bwMode="auto">
          <a:xfrm>
            <a:off x="6781800" y="2632075"/>
            <a:ext cx="2362200" cy="19383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342900" indent="-342900">
              <a:defRPr>
                <a:solidFill>
                  <a:schemeClr val="tx1"/>
                </a:solidFill>
                <a:latin typeface="Arial" charset="0"/>
                <a:ea typeface="ＭＳ Ｐゴシック" charset="0"/>
              </a:defRPr>
            </a:lvl1pPr>
            <a:lvl2pPr marL="800100" indent="-342900">
              <a:defRPr>
                <a:solidFill>
                  <a:schemeClr val="tx1"/>
                </a:solidFill>
                <a:latin typeface="Arial" charset="0"/>
                <a:ea typeface="ＭＳ Ｐゴシック" charset="0"/>
              </a:defRPr>
            </a:lvl2pPr>
            <a:lvl3pPr marL="1257300" indent="-342900">
              <a:defRPr>
                <a:solidFill>
                  <a:schemeClr val="tx1"/>
                </a:solidFill>
                <a:latin typeface="Arial" charset="0"/>
                <a:ea typeface="ＭＳ Ｐゴシック" charset="0"/>
              </a:defRPr>
            </a:lvl3pPr>
            <a:lvl4pPr marL="1714500" indent="-342900">
              <a:defRPr>
                <a:solidFill>
                  <a:schemeClr val="tx1"/>
                </a:solidFill>
                <a:latin typeface="Arial" charset="0"/>
                <a:ea typeface="ＭＳ Ｐゴシック" charset="0"/>
              </a:defRPr>
            </a:lvl4pPr>
            <a:lvl5pPr marL="2171700" indent="-342900">
              <a:defRPr>
                <a:solidFill>
                  <a:schemeClr val="tx1"/>
                </a:solidFill>
                <a:latin typeface="Arial" charset="0"/>
                <a:ea typeface="ＭＳ Ｐゴシック" charset="0"/>
              </a:defRPr>
            </a:lvl5pPr>
            <a:lvl6pPr marL="2628900" indent="-342900" fontAlgn="base">
              <a:spcBef>
                <a:spcPct val="0"/>
              </a:spcBef>
              <a:spcAft>
                <a:spcPct val="0"/>
              </a:spcAft>
              <a:defRPr>
                <a:solidFill>
                  <a:schemeClr val="tx1"/>
                </a:solidFill>
                <a:latin typeface="Arial" charset="0"/>
                <a:ea typeface="ＭＳ Ｐゴシック" charset="0"/>
              </a:defRPr>
            </a:lvl6pPr>
            <a:lvl7pPr marL="3086100" indent="-342900" fontAlgn="base">
              <a:spcBef>
                <a:spcPct val="0"/>
              </a:spcBef>
              <a:spcAft>
                <a:spcPct val="0"/>
              </a:spcAft>
              <a:defRPr>
                <a:solidFill>
                  <a:schemeClr val="tx1"/>
                </a:solidFill>
                <a:latin typeface="Arial" charset="0"/>
                <a:ea typeface="ＭＳ Ｐゴシック" charset="0"/>
              </a:defRPr>
            </a:lvl7pPr>
            <a:lvl8pPr marL="3543300" indent="-342900" fontAlgn="base">
              <a:spcBef>
                <a:spcPct val="0"/>
              </a:spcBef>
              <a:spcAft>
                <a:spcPct val="0"/>
              </a:spcAft>
              <a:defRPr>
                <a:solidFill>
                  <a:schemeClr val="tx1"/>
                </a:solidFill>
                <a:latin typeface="Arial" charset="0"/>
                <a:ea typeface="ＭＳ Ｐゴシック" charset="0"/>
              </a:defRPr>
            </a:lvl8pPr>
            <a:lvl9pPr marL="4000500" indent="-342900" fontAlgn="base">
              <a:spcBef>
                <a:spcPct val="0"/>
              </a:spcBef>
              <a:spcAft>
                <a:spcPct val="0"/>
              </a:spcAft>
              <a:defRPr>
                <a:solidFill>
                  <a:schemeClr val="tx1"/>
                </a:solidFill>
                <a:latin typeface="Arial" charset="0"/>
                <a:ea typeface="ＭＳ Ｐゴシック" charset="0"/>
              </a:defRPr>
            </a:lvl9pPr>
          </a:lstStyle>
          <a:p>
            <a:pPr>
              <a:defRPr/>
            </a:pPr>
            <a:r>
              <a:rPr lang="en-US" sz="1000" dirty="0" smtClean="0"/>
              <a:t>Totalitarianism </a:t>
            </a:r>
          </a:p>
          <a:p>
            <a:pPr>
              <a:defRPr/>
            </a:pPr>
            <a:r>
              <a:rPr lang="en-US" sz="1000" dirty="0" smtClean="0"/>
              <a:t>Appeasement </a:t>
            </a:r>
          </a:p>
          <a:p>
            <a:pPr>
              <a:defRPr/>
            </a:pPr>
            <a:r>
              <a:rPr lang="en-US" sz="1000" dirty="0" smtClean="0"/>
              <a:t>Axis/Allied Powers </a:t>
            </a:r>
          </a:p>
          <a:p>
            <a:pPr>
              <a:defRPr/>
            </a:pPr>
            <a:r>
              <a:rPr lang="en-US" sz="1000" dirty="0" smtClean="0"/>
              <a:t>Lend-Lease Act </a:t>
            </a:r>
          </a:p>
          <a:p>
            <a:pPr>
              <a:defRPr/>
            </a:pPr>
            <a:r>
              <a:rPr lang="en-US" sz="1000" dirty="0" smtClean="0"/>
              <a:t>Bombing of Pearl Harbor </a:t>
            </a:r>
          </a:p>
          <a:p>
            <a:pPr>
              <a:defRPr/>
            </a:pPr>
            <a:r>
              <a:rPr lang="en-US" sz="1000" dirty="0" smtClean="0"/>
              <a:t>Japanese Internment Camps</a:t>
            </a:r>
          </a:p>
          <a:p>
            <a:pPr>
              <a:defRPr/>
            </a:pPr>
            <a:r>
              <a:rPr lang="en-US" sz="1000" dirty="0" smtClean="0"/>
              <a:t>Propaganda </a:t>
            </a:r>
          </a:p>
          <a:p>
            <a:pPr>
              <a:defRPr/>
            </a:pPr>
            <a:r>
              <a:rPr lang="en-US" sz="1000" dirty="0" smtClean="0"/>
              <a:t>War Production Board </a:t>
            </a:r>
          </a:p>
          <a:p>
            <a:pPr>
              <a:defRPr/>
            </a:pPr>
            <a:r>
              <a:rPr lang="en-US" sz="1000" dirty="0" smtClean="0"/>
              <a:t>Final Solution </a:t>
            </a:r>
          </a:p>
          <a:p>
            <a:pPr>
              <a:defRPr/>
            </a:pPr>
            <a:r>
              <a:rPr lang="en-US" sz="1000" dirty="0" smtClean="0"/>
              <a:t>Nuremberg Trials </a:t>
            </a:r>
          </a:p>
          <a:p>
            <a:pPr>
              <a:defRPr/>
            </a:pPr>
            <a:r>
              <a:rPr lang="en-US" sz="1000" dirty="0" smtClean="0"/>
              <a:t>United Nations </a:t>
            </a:r>
          </a:p>
          <a:p>
            <a:pPr>
              <a:defRPr/>
            </a:pPr>
            <a:endParaRPr lang="en-US" sz="1000" dirty="0" smtClean="0"/>
          </a:p>
        </p:txBody>
      </p:sp>
      <p:sp>
        <p:nvSpPr>
          <p:cNvPr id="11280" name="Line 16"/>
          <p:cNvSpPr>
            <a:spLocks noChangeShapeType="1"/>
          </p:cNvSpPr>
          <p:nvPr/>
        </p:nvSpPr>
        <p:spPr bwMode="auto">
          <a:xfrm>
            <a:off x="7010400" y="2209800"/>
            <a:ext cx="6096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1281" name="Line 17"/>
          <p:cNvSpPr>
            <a:spLocks noChangeShapeType="1"/>
          </p:cNvSpPr>
          <p:nvPr/>
        </p:nvSpPr>
        <p:spPr bwMode="auto">
          <a:xfrm>
            <a:off x="4876800" y="381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1282" name="Rectangle 18"/>
          <p:cNvSpPr>
            <a:spLocks noChangeArrowheads="1"/>
          </p:cNvSpPr>
          <p:nvPr/>
        </p:nvSpPr>
        <p:spPr bwMode="auto">
          <a:xfrm>
            <a:off x="5105400" y="0"/>
            <a:ext cx="3810000" cy="1292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000">
                <a:latin typeface="Gill Sans MT" pitchFamily="34" charset="0"/>
              </a:rPr>
              <a:t>In this chapter we learned that by the 1930</a:t>
            </a:r>
            <a:r>
              <a:rPr lang="ja-JP" altLang="en-US" sz="1000">
                <a:latin typeface="Gill Sans MT" pitchFamily="34" charset="0"/>
              </a:rPr>
              <a:t>’</a:t>
            </a:r>
            <a:r>
              <a:rPr lang="en-US" altLang="ja-JP" sz="1000">
                <a:latin typeface="Gill Sans MT" pitchFamily="34" charset="0"/>
              </a:rPr>
              <a:t>s, powerful dictators had risen to power in a number of nations. Their aggressive attempts to conquer new lands led to the largest war the world has ever seen. After attempting to remain neutral, the United States became involved in war and eventually emerges as a major world power. In this chapter you will learn about America</a:t>
            </a:r>
            <a:r>
              <a:rPr lang="en-US" altLang="en-US" sz="1000">
                <a:latin typeface="Gill Sans MT" pitchFamily="34" charset="0"/>
              </a:rPr>
              <a:t>’</a:t>
            </a:r>
            <a:r>
              <a:rPr lang="en-US" altLang="ja-JP" sz="1000">
                <a:latin typeface="Gill Sans MT" pitchFamily="34" charset="0"/>
              </a:rPr>
              <a:t>s involvement in World War II. </a:t>
            </a:r>
          </a:p>
          <a:p>
            <a:pPr>
              <a:spcBef>
                <a:spcPct val="50000"/>
              </a:spcBef>
            </a:pPr>
            <a:endParaRPr lang="en-US" sz="1200">
              <a:latin typeface="Gill Sans MT"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0"/>
            <a:ext cx="91440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sz="1400" b="1">
              <a:latin typeface="Gill Sans MT" charset="0"/>
              <a:ea typeface="ＭＳ Ｐゴシック" charset="0"/>
            </a:endParaRPr>
          </a:p>
        </p:txBody>
      </p:sp>
      <p:sp>
        <p:nvSpPr>
          <p:cNvPr id="11267" name="Rectangle 3"/>
          <p:cNvSpPr>
            <a:spLocks noChangeArrowheads="1"/>
          </p:cNvSpPr>
          <p:nvPr/>
        </p:nvSpPr>
        <p:spPr bwMode="auto">
          <a:xfrm>
            <a:off x="76200" y="76200"/>
            <a:ext cx="4775200" cy="6096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1268" name="Text Box 4"/>
          <p:cNvSpPr txBox="1">
            <a:spLocks noChangeArrowheads="1"/>
          </p:cNvSpPr>
          <p:nvPr/>
        </p:nvSpPr>
        <p:spPr bwMode="auto">
          <a:xfrm>
            <a:off x="0" y="76200"/>
            <a:ext cx="4724400" cy="554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1200" b="1">
                <a:latin typeface="Gill Sans MT" pitchFamily="34" charset="0"/>
              </a:rPr>
              <a:t>Chapter 27 and 29: The Cold War</a:t>
            </a:r>
          </a:p>
          <a:p>
            <a:pPr algn="ctr">
              <a:spcBef>
                <a:spcPct val="50000"/>
              </a:spcBef>
            </a:pPr>
            <a:r>
              <a:rPr lang="en-US" sz="1200" b="1">
                <a:latin typeface="Gill Sans MT" pitchFamily="34" charset="0"/>
              </a:rPr>
              <a:t>1945-1970</a:t>
            </a:r>
            <a:r>
              <a:rPr lang="en-US" altLang="en-US" sz="1200" b="1">
                <a:latin typeface="Gill Sans MT" pitchFamily="34" charset="0"/>
              </a:rPr>
              <a:t>’</a:t>
            </a:r>
            <a:r>
              <a:rPr lang="en-US" sz="1200" b="1">
                <a:latin typeface="Gill Sans MT" pitchFamily="34" charset="0"/>
              </a:rPr>
              <a:t>s; Pgs 844-863, 894-913</a:t>
            </a:r>
          </a:p>
        </p:txBody>
      </p:sp>
      <p:sp>
        <p:nvSpPr>
          <p:cNvPr id="11269" name="Line 5"/>
          <p:cNvSpPr>
            <a:spLocks noChangeShapeType="1"/>
          </p:cNvSpPr>
          <p:nvPr/>
        </p:nvSpPr>
        <p:spPr bwMode="auto">
          <a:xfrm flipH="1">
            <a:off x="1905000" y="762000"/>
            <a:ext cx="4572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1270" name="Rectangle 6"/>
          <p:cNvSpPr>
            <a:spLocks noChangeArrowheads="1"/>
          </p:cNvSpPr>
          <p:nvPr/>
        </p:nvSpPr>
        <p:spPr bwMode="auto">
          <a:xfrm>
            <a:off x="152400" y="5562600"/>
            <a:ext cx="8686800" cy="12192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1271" name="Text Box 7"/>
          <p:cNvSpPr txBox="1">
            <a:spLocks noChangeArrowheads="1"/>
          </p:cNvSpPr>
          <p:nvPr/>
        </p:nvSpPr>
        <p:spPr bwMode="auto">
          <a:xfrm>
            <a:off x="76200" y="52578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dirty="0">
                <a:latin typeface="Gill Sans MT" charset="0"/>
                <a:ea typeface="ＭＳ Ｐゴシック" charset="0"/>
              </a:rPr>
              <a:t>** The very least I need to know about Chapter 27+29: </a:t>
            </a:r>
          </a:p>
        </p:txBody>
      </p:sp>
      <p:sp>
        <p:nvSpPr>
          <p:cNvPr id="11272" name="Text Box 8"/>
          <p:cNvSpPr txBox="1">
            <a:spLocks noChangeArrowheads="1"/>
          </p:cNvSpPr>
          <p:nvPr/>
        </p:nvSpPr>
        <p:spPr bwMode="auto">
          <a:xfrm>
            <a:off x="228600" y="2971800"/>
            <a:ext cx="5029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a:latin typeface="Arial" charset="0"/>
              <a:ea typeface="ＭＳ Ｐゴシック" charset="0"/>
            </a:endParaRPr>
          </a:p>
        </p:txBody>
      </p:sp>
      <p:sp>
        <p:nvSpPr>
          <p:cNvPr id="11273" name="Text Box 9"/>
          <p:cNvSpPr txBox="1">
            <a:spLocks noChangeArrowheads="1"/>
          </p:cNvSpPr>
          <p:nvPr/>
        </p:nvSpPr>
        <p:spPr bwMode="auto">
          <a:xfrm>
            <a:off x="152400" y="5181600"/>
            <a:ext cx="533400" cy="2017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buFont typeface="Wingdings" charset="0"/>
              <a:buChar char="§"/>
              <a:defRPr/>
            </a:pPr>
            <a:endParaRPr lang="en-US">
              <a:latin typeface="Arial" charset="0"/>
              <a:ea typeface="ＭＳ Ｐゴシック" charset="0"/>
            </a:endParaRPr>
          </a:p>
          <a:p>
            <a:pPr>
              <a:spcBef>
                <a:spcPct val="50000"/>
              </a:spcBef>
              <a:buFont typeface="Wingdings" charset="0"/>
              <a:buChar char="§"/>
              <a:defRPr/>
            </a:pPr>
            <a:r>
              <a:rPr lang="en-US">
                <a:latin typeface="Arial" charset="0"/>
                <a:ea typeface="ＭＳ Ｐゴシック" charset="0"/>
              </a:rPr>
              <a:t> </a:t>
            </a:r>
          </a:p>
          <a:p>
            <a:pPr>
              <a:spcBef>
                <a:spcPct val="50000"/>
              </a:spcBef>
              <a:buFont typeface="Wingdings" charset="0"/>
              <a:buChar char="§"/>
              <a:defRPr/>
            </a:pPr>
            <a:r>
              <a:rPr lang="en-US">
                <a:latin typeface="Arial" charset="0"/>
                <a:ea typeface="ＭＳ Ｐゴシック" charset="0"/>
              </a:rPr>
              <a:t> </a:t>
            </a:r>
          </a:p>
          <a:p>
            <a:pPr>
              <a:spcBef>
                <a:spcPct val="50000"/>
              </a:spcBef>
              <a:buFont typeface="Wingdings" charset="0"/>
              <a:buChar char="§"/>
              <a:defRPr/>
            </a:pPr>
            <a:r>
              <a:rPr lang="en-US">
                <a:latin typeface="Arial" charset="0"/>
                <a:ea typeface="ＭＳ Ｐゴシック" charset="0"/>
              </a:rPr>
              <a:t> </a:t>
            </a:r>
          </a:p>
          <a:p>
            <a:pPr>
              <a:spcBef>
                <a:spcPct val="50000"/>
              </a:spcBef>
              <a:buFont typeface="Wingdings" charset="0"/>
              <a:buNone/>
              <a:defRPr/>
            </a:pPr>
            <a:r>
              <a:rPr lang="en-US">
                <a:latin typeface="Arial" charset="0"/>
                <a:ea typeface="ＭＳ Ｐゴシック" charset="0"/>
              </a:rPr>
              <a:t> </a:t>
            </a:r>
          </a:p>
        </p:txBody>
      </p:sp>
      <p:sp>
        <p:nvSpPr>
          <p:cNvPr id="11274" name="Text Box 10"/>
          <p:cNvSpPr txBox="1">
            <a:spLocks noChangeArrowheads="1"/>
          </p:cNvSpPr>
          <p:nvPr/>
        </p:nvSpPr>
        <p:spPr bwMode="auto">
          <a:xfrm>
            <a:off x="-381000" y="1392238"/>
            <a:ext cx="6553200" cy="4248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342900" indent="-342900">
              <a:defRPr>
                <a:solidFill>
                  <a:schemeClr val="tx1"/>
                </a:solidFill>
                <a:latin typeface="Arial" charset="0"/>
                <a:ea typeface="ＭＳ Ｐゴシック" charset="0"/>
              </a:defRPr>
            </a:lvl1pPr>
            <a:lvl2pPr marL="800100" indent="-342900">
              <a:defRPr>
                <a:solidFill>
                  <a:schemeClr val="tx1"/>
                </a:solidFill>
                <a:latin typeface="Arial" charset="0"/>
                <a:ea typeface="ＭＳ Ｐゴシック" charset="0"/>
              </a:defRPr>
            </a:lvl2pPr>
            <a:lvl3pPr marL="1257300" indent="-342900">
              <a:defRPr>
                <a:solidFill>
                  <a:schemeClr val="tx1"/>
                </a:solidFill>
                <a:latin typeface="Arial" charset="0"/>
                <a:ea typeface="ＭＳ Ｐゴシック" charset="0"/>
              </a:defRPr>
            </a:lvl3pPr>
            <a:lvl4pPr marL="1714500" indent="-342900">
              <a:defRPr>
                <a:solidFill>
                  <a:schemeClr val="tx1"/>
                </a:solidFill>
                <a:latin typeface="Arial" charset="0"/>
                <a:ea typeface="ＭＳ Ｐゴシック" charset="0"/>
              </a:defRPr>
            </a:lvl4pPr>
            <a:lvl5pPr marL="2171700" indent="-342900">
              <a:defRPr>
                <a:solidFill>
                  <a:schemeClr val="tx1"/>
                </a:solidFill>
                <a:latin typeface="Arial" charset="0"/>
                <a:ea typeface="ＭＳ Ｐゴシック" charset="0"/>
              </a:defRPr>
            </a:lvl5pPr>
            <a:lvl6pPr marL="2628900" indent="-342900" fontAlgn="base">
              <a:spcBef>
                <a:spcPct val="0"/>
              </a:spcBef>
              <a:spcAft>
                <a:spcPct val="0"/>
              </a:spcAft>
              <a:defRPr>
                <a:solidFill>
                  <a:schemeClr val="tx1"/>
                </a:solidFill>
                <a:latin typeface="Arial" charset="0"/>
                <a:ea typeface="ＭＳ Ｐゴシック" charset="0"/>
              </a:defRPr>
            </a:lvl6pPr>
            <a:lvl7pPr marL="3086100" indent="-342900" fontAlgn="base">
              <a:spcBef>
                <a:spcPct val="0"/>
              </a:spcBef>
              <a:spcAft>
                <a:spcPct val="0"/>
              </a:spcAft>
              <a:defRPr>
                <a:solidFill>
                  <a:schemeClr val="tx1"/>
                </a:solidFill>
                <a:latin typeface="Arial" charset="0"/>
                <a:ea typeface="ＭＳ Ｐゴシック" charset="0"/>
              </a:defRPr>
            </a:lvl7pPr>
            <a:lvl8pPr marL="3543300" indent="-342900" fontAlgn="base">
              <a:spcBef>
                <a:spcPct val="0"/>
              </a:spcBef>
              <a:spcAft>
                <a:spcPct val="0"/>
              </a:spcAft>
              <a:defRPr>
                <a:solidFill>
                  <a:schemeClr val="tx1"/>
                </a:solidFill>
                <a:latin typeface="Arial" charset="0"/>
                <a:ea typeface="ＭＳ Ｐゴシック" charset="0"/>
              </a:defRPr>
            </a:lvl8pPr>
            <a:lvl9pPr marL="4000500" indent="-342900" fontAlgn="base">
              <a:spcBef>
                <a:spcPct val="0"/>
              </a:spcBef>
              <a:spcAft>
                <a:spcPct val="0"/>
              </a:spcAft>
              <a:defRPr>
                <a:solidFill>
                  <a:schemeClr val="tx1"/>
                </a:solidFill>
                <a:latin typeface="Arial" charset="0"/>
                <a:ea typeface="ＭＳ Ｐゴシック" charset="0"/>
              </a:defRPr>
            </a:lvl9pPr>
          </a:lstStyle>
          <a:p>
            <a:pPr lvl="1">
              <a:spcBef>
                <a:spcPct val="50000"/>
              </a:spcBef>
              <a:buFontTx/>
              <a:buAutoNum type="arabicPeriod"/>
              <a:defRPr/>
            </a:pPr>
            <a:r>
              <a:rPr lang="en-US" sz="1000" dirty="0" smtClean="0"/>
              <a:t>What was the Cold War and what was our policy towards communist nations during this time? How did this policy change from the start of the Cold War to the end? (include symbols, names, groups associated with the Cold War)</a:t>
            </a:r>
          </a:p>
          <a:p>
            <a:pPr lvl="1">
              <a:spcBef>
                <a:spcPct val="50000"/>
              </a:spcBef>
              <a:buFontTx/>
              <a:buAutoNum type="arabicPeriod"/>
              <a:defRPr/>
            </a:pPr>
            <a:endParaRPr lang="en-US" sz="1000" dirty="0" smtClean="0"/>
          </a:p>
          <a:p>
            <a:pPr lvl="1">
              <a:spcBef>
                <a:spcPct val="50000"/>
              </a:spcBef>
              <a:buFontTx/>
              <a:buAutoNum type="arabicPeriod"/>
              <a:defRPr/>
            </a:pPr>
            <a:endParaRPr lang="en-US" sz="1000" dirty="0"/>
          </a:p>
          <a:p>
            <a:pPr lvl="1">
              <a:spcBef>
                <a:spcPct val="50000"/>
              </a:spcBef>
              <a:buFontTx/>
              <a:buAutoNum type="arabicPeriod"/>
              <a:defRPr/>
            </a:pPr>
            <a:endParaRPr lang="en-US" sz="1000" dirty="0"/>
          </a:p>
          <a:p>
            <a:pPr lvl="1">
              <a:spcBef>
                <a:spcPct val="50000"/>
              </a:spcBef>
              <a:buFontTx/>
              <a:buAutoNum type="arabicPeriod"/>
              <a:defRPr/>
            </a:pPr>
            <a:endParaRPr lang="en-US" sz="1000" dirty="0" smtClean="0"/>
          </a:p>
          <a:p>
            <a:pPr lvl="1">
              <a:spcBef>
                <a:spcPct val="50000"/>
              </a:spcBef>
              <a:buFontTx/>
              <a:buAutoNum type="arabicPeriod"/>
              <a:defRPr/>
            </a:pPr>
            <a:r>
              <a:rPr lang="en-US" sz="1000" dirty="0" smtClean="0"/>
              <a:t>List and describe Cold War Events under each of the Cold War Presidents . </a:t>
            </a:r>
          </a:p>
          <a:p>
            <a:pPr lvl="1">
              <a:spcBef>
                <a:spcPct val="50000"/>
              </a:spcBef>
              <a:buFontTx/>
              <a:buAutoNum type="arabicPeriod"/>
              <a:defRPr/>
            </a:pPr>
            <a:endParaRPr lang="en-US" sz="1000" dirty="0"/>
          </a:p>
          <a:p>
            <a:pPr marL="457200" lvl="1" indent="0">
              <a:spcBef>
                <a:spcPct val="50000"/>
              </a:spcBef>
              <a:defRPr/>
            </a:pPr>
            <a:endParaRPr lang="en-US" sz="1000" dirty="0"/>
          </a:p>
          <a:p>
            <a:pPr lvl="1">
              <a:spcBef>
                <a:spcPct val="50000"/>
              </a:spcBef>
              <a:buFontTx/>
              <a:buAutoNum type="arabicPeriod"/>
              <a:defRPr/>
            </a:pPr>
            <a:endParaRPr lang="en-US" sz="1000" dirty="0" smtClean="0"/>
          </a:p>
          <a:p>
            <a:pPr lvl="1">
              <a:spcBef>
                <a:spcPct val="50000"/>
              </a:spcBef>
              <a:buFontTx/>
              <a:buAutoNum type="arabicPeriod"/>
              <a:defRPr/>
            </a:pPr>
            <a:endParaRPr lang="en-US" sz="1000" dirty="0"/>
          </a:p>
          <a:p>
            <a:pPr lvl="1">
              <a:spcBef>
                <a:spcPct val="50000"/>
              </a:spcBef>
              <a:buFontTx/>
              <a:buAutoNum type="arabicPeriod"/>
              <a:defRPr/>
            </a:pPr>
            <a:r>
              <a:rPr lang="en-US" sz="1000" dirty="0" smtClean="0"/>
              <a:t>How did we get involved in the conflict in Korea and Vietnam? What were the results of both wars? </a:t>
            </a:r>
          </a:p>
          <a:p>
            <a:pPr lvl="1">
              <a:spcBef>
                <a:spcPct val="50000"/>
              </a:spcBef>
              <a:buFontTx/>
              <a:buAutoNum type="arabicPeriod"/>
              <a:defRPr/>
            </a:pPr>
            <a:endParaRPr lang="en-US" sz="1000" dirty="0"/>
          </a:p>
          <a:p>
            <a:pPr lvl="1">
              <a:spcBef>
                <a:spcPct val="50000"/>
              </a:spcBef>
              <a:buFontTx/>
              <a:buAutoNum type="arabicPeriod"/>
              <a:defRPr/>
            </a:pPr>
            <a:endParaRPr lang="en-US" sz="1000" dirty="0" smtClean="0"/>
          </a:p>
          <a:p>
            <a:pPr lvl="1">
              <a:spcBef>
                <a:spcPct val="50000"/>
              </a:spcBef>
              <a:buFontTx/>
              <a:buAutoNum type="arabicPeriod"/>
              <a:defRPr/>
            </a:pPr>
            <a:endParaRPr lang="en-US" sz="1000" dirty="0" smtClean="0"/>
          </a:p>
          <a:p>
            <a:pPr lvl="1">
              <a:spcBef>
                <a:spcPct val="50000"/>
              </a:spcBef>
              <a:buFontTx/>
              <a:buAutoNum type="arabicPeriod"/>
              <a:defRPr/>
            </a:pPr>
            <a:endParaRPr lang="en-US" sz="1000" dirty="0" smtClean="0"/>
          </a:p>
          <a:p>
            <a:pPr lvl="1">
              <a:spcBef>
                <a:spcPct val="50000"/>
              </a:spcBef>
              <a:buFontTx/>
              <a:buAutoNum type="arabicPeriod"/>
              <a:defRPr/>
            </a:pPr>
            <a:endParaRPr lang="en-US" sz="1000" dirty="0" smtClean="0"/>
          </a:p>
          <a:p>
            <a:pPr lvl="1">
              <a:spcBef>
                <a:spcPct val="50000"/>
              </a:spcBef>
              <a:buFontTx/>
              <a:buAutoNum type="arabicPeriod"/>
              <a:defRPr/>
            </a:pPr>
            <a:endParaRPr lang="en-US" sz="1000" dirty="0" smtClean="0"/>
          </a:p>
        </p:txBody>
      </p:sp>
      <p:sp>
        <p:nvSpPr>
          <p:cNvPr id="11275" name="Rectangle 11"/>
          <p:cNvSpPr>
            <a:spLocks noChangeArrowheads="1"/>
          </p:cNvSpPr>
          <p:nvPr/>
        </p:nvSpPr>
        <p:spPr bwMode="auto">
          <a:xfrm>
            <a:off x="0" y="1371600"/>
            <a:ext cx="6629400" cy="38862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1276" name="Text Box 12"/>
          <p:cNvSpPr txBox="1">
            <a:spLocks noChangeArrowheads="1"/>
          </p:cNvSpPr>
          <p:nvPr/>
        </p:nvSpPr>
        <p:spPr bwMode="auto">
          <a:xfrm>
            <a:off x="0" y="8382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a:latin typeface="Gill Sans MT" charset="0"/>
                <a:ea typeface="ＭＳ Ｐゴシック" charset="0"/>
              </a:rPr>
              <a:t>Essential Questions: </a:t>
            </a:r>
          </a:p>
        </p:txBody>
      </p:sp>
      <p:sp>
        <p:nvSpPr>
          <p:cNvPr id="11277" name="Text Box 13"/>
          <p:cNvSpPr txBox="1">
            <a:spLocks noChangeArrowheads="1"/>
          </p:cNvSpPr>
          <p:nvPr/>
        </p:nvSpPr>
        <p:spPr bwMode="auto">
          <a:xfrm>
            <a:off x="6705600" y="22860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a:latin typeface="Gill Sans MT" charset="0"/>
                <a:ea typeface="ＭＳ Ｐゴシック" charset="0"/>
              </a:rPr>
              <a:t>Vocab:  </a:t>
            </a:r>
          </a:p>
        </p:txBody>
      </p:sp>
      <p:sp>
        <p:nvSpPr>
          <p:cNvPr id="11278" name="Rectangle 14"/>
          <p:cNvSpPr>
            <a:spLocks noChangeArrowheads="1"/>
          </p:cNvSpPr>
          <p:nvPr/>
        </p:nvSpPr>
        <p:spPr bwMode="auto">
          <a:xfrm>
            <a:off x="6781800" y="2514600"/>
            <a:ext cx="2286000" cy="24384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1279" name="Text Box 15"/>
          <p:cNvSpPr txBox="1">
            <a:spLocks noChangeArrowheads="1"/>
          </p:cNvSpPr>
          <p:nvPr/>
        </p:nvSpPr>
        <p:spPr bwMode="auto">
          <a:xfrm>
            <a:off x="6781800" y="2473325"/>
            <a:ext cx="2362200" cy="2708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marL="342900" indent="-342900"/>
            <a:r>
              <a:rPr lang="en-US" sz="1000"/>
              <a:t>Communism </a:t>
            </a:r>
          </a:p>
          <a:p>
            <a:pPr marL="342900" indent="-342900"/>
            <a:r>
              <a:rPr lang="en-US" sz="1000"/>
              <a:t>United Nations </a:t>
            </a:r>
          </a:p>
          <a:p>
            <a:pPr marL="342900" indent="-342900"/>
            <a:r>
              <a:rPr lang="en-US" sz="1000"/>
              <a:t>Cold War</a:t>
            </a:r>
          </a:p>
          <a:p>
            <a:pPr marL="342900" indent="-342900"/>
            <a:r>
              <a:rPr lang="en-US" sz="1000"/>
              <a:t>McCarthyism</a:t>
            </a:r>
          </a:p>
          <a:p>
            <a:pPr marL="342900" indent="-342900"/>
            <a:r>
              <a:rPr lang="en-US" sz="1000"/>
              <a:t>Iron Curtain</a:t>
            </a:r>
          </a:p>
          <a:p>
            <a:pPr marL="342900" indent="-342900"/>
            <a:r>
              <a:rPr lang="en-US" sz="1000"/>
              <a:t>Containment</a:t>
            </a:r>
          </a:p>
          <a:p>
            <a:pPr marL="342900" indent="-342900"/>
            <a:r>
              <a:rPr lang="en-US" sz="1000"/>
              <a:t>Brinkmanship</a:t>
            </a:r>
          </a:p>
          <a:p>
            <a:pPr marL="342900" indent="-342900"/>
            <a:r>
              <a:rPr lang="en-US" sz="1000"/>
              <a:t>Détente </a:t>
            </a:r>
          </a:p>
          <a:p>
            <a:pPr marL="342900" indent="-342900"/>
            <a:r>
              <a:rPr lang="en-US" sz="1000"/>
              <a:t>Truman Doctrine</a:t>
            </a:r>
          </a:p>
          <a:p>
            <a:pPr marL="342900" indent="-342900"/>
            <a:r>
              <a:rPr lang="en-US" sz="1000"/>
              <a:t>Marshall Plan </a:t>
            </a:r>
          </a:p>
          <a:p>
            <a:pPr marL="342900" indent="-342900"/>
            <a:r>
              <a:rPr lang="en-US" sz="1000"/>
              <a:t>Cuban Missile Crisis </a:t>
            </a:r>
          </a:p>
          <a:p>
            <a:pPr marL="342900" indent="-342900"/>
            <a:r>
              <a:rPr lang="en-US" sz="1000"/>
              <a:t>Nuclear Arms Race </a:t>
            </a:r>
          </a:p>
          <a:p>
            <a:pPr marL="342900" indent="-342900"/>
            <a:r>
              <a:rPr lang="en-US" sz="1000"/>
              <a:t>Domino theory</a:t>
            </a:r>
          </a:p>
          <a:p>
            <a:pPr marL="342900" indent="-342900"/>
            <a:r>
              <a:rPr lang="en-US" sz="1000"/>
              <a:t>Korean War</a:t>
            </a:r>
          </a:p>
          <a:p>
            <a:pPr marL="342900" indent="-342900"/>
            <a:r>
              <a:rPr lang="en-US" sz="1000"/>
              <a:t>Vietnam War </a:t>
            </a:r>
          </a:p>
          <a:p>
            <a:pPr marL="342900" indent="-342900"/>
            <a:r>
              <a:rPr lang="en-US" sz="1000"/>
              <a:t>26</a:t>
            </a:r>
            <a:r>
              <a:rPr lang="en-US" sz="1000" baseline="30000"/>
              <a:t>th</a:t>
            </a:r>
            <a:r>
              <a:rPr lang="en-US" sz="1000"/>
              <a:t> amendment </a:t>
            </a:r>
          </a:p>
          <a:p>
            <a:pPr marL="342900" indent="-342900"/>
            <a:endParaRPr lang="en-US" sz="1000"/>
          </a:p>
        </p:txBody>
      </p:sp>
      <p:sp>
        <p:nvSpPr>
          <p:cNvPr id="11280" name="Line 16"/>
          <p:cNvSpPr>
            <a:spLocks noChangeShapeType="1"/>
          </p:cNvSpPr>
          <p:nvPr/>
        </p:nvSpPr>
        <p:spPr bwMode="auto">
          <a:xfrm>
            <a:off x="7010400" y="2209800"/>
            <a:ext cx="6096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1281" name="Line 17"/>
          <p:cNvSpPr>
            <a:spLocks noChangeShapeType="1"/>
          </p:cNvSpPr>
          <p:nvPr/>
        </p:nvSpPr>
        <p:spPr bwMode="auto">
          <a:xfrm>
            <a:off x="4876800" y="381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1282" name="Rectangle 18"/>
          <p:cNvSpPr>
            <a:spLocks noChangeArrowheads="1"/>
          </p:cNvSpPr>
          <p:nvPr/>
        </p:nvSpPr>
        <p:spPr bwMode="auto">
          <a:xfrm>
            <a:off x="5105400" y="0"/>
            <a:ext cx="4114800" cy="152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000">
                <a:latin typeface="Gill Sans MT" pitchFamily="34" charset="0"/>
              </a:rPr>
              <a:t>In this chapter we learned that after the end of WWII, Americans became concerned with the global spread of communism. In the late 1940</a:t>
            </a:r>
            <a:r>
              <a:rPr lang="en-US" altLang="en-US" sz="1000">
                <a:latin typeface="Gill Sans MT" pitchFamily="34" charset="0"/>
              </a:rPr>
              <a:t>’</a:t>
            </a:r>
            <a:r>
              <a:rPr lang="en-US" sz="1000">
                <a:latin typeface="Gill Sans MT" pitchFamily="34" charset="0"/>
              </a:rPr>
              <a:t>s- early 1970</a:t>
            </a:r>
            <a:r>
              <a:rPr lang="en-US" altLang="en-US" sz="1000">
                <a:latin typeface="Gill Sans MT" pitchFamily="34" charset="0"/>
              </a:rPr>
              <a:t>’</a:t>
            </a:r>
            <a:r>
              <a:rPr lang="en-US" sz="1000">
                <a:latin typeface="Gill Sans MT" pitchFamily="34" charset="0"/>
              </a:rPr>
              <a:t>s the US struggled for global power against the Soviet Union in a conflict that became known as the </a:t>
            </a:r>
            <a:r>
              <a:rPr lang="en-US" altLang="en-US" sz="1000">
                <a:latin typeface="Gill Sans MT" pitchFamily="34" charset="0"/>
              </a:rPr>
              <a:t>“</a:t>
            </a:r>
            <a:r>
              <a:rPr lang="en-US" sz="1000">
                <a:latin typeface="Gill Sans MT" pitchFamily="34" charset="0"/>
              </a:rPr>
              <a:t>Cold War</a:t>
            </a:r>
            <a:r>
              <a:rPr lang="en-US" altLang="en-US" sz="1000">
                <a:latin typeface="Gill Sans MT" pitchFamily="34" charset="0"/>
              </a:rPr>
              <a:t>”</a:t>
            </a:r>
            <a:r>
              <a:rPr lang="en-US" sz="1000">
                <a:latin typeface="Gill Sans MT" pitchFamily="34" charset="0"/>
              </a:rPr>
              <a:t>. In this chapter we learned about how the Red Scare swept across the eastern hemisphere bringing us into many international conflicts including the Korean and Vietnam War. </a:t>
            </a:r>
          </a:p>
          <a:p>
            <a:pPr>
              <a:spcBef>
                <a:spcPct val="50000"/>
              </a:spcBef>
            </a:pPr>
            <a:r>
              <a:rPr lang="en-US" sz="1000">
                <a:latin typeface="Gill Sans MT" pitchFamily="34" charset="0"/>
              </a:rPr>
              <a:t>. </a:t>
            </a:r>
          </a:p>
          <a:p>
            <a:pPr>
              <a:spcBef>
                <a:spcPct val="50000"/>
              </a:spcBef>
            </a:pPr>
            <a:endParaRPr lang="en-US" sz="1200">
              <a:latin typeface="Gill Sans MT"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0"/>
            <a:ext cx="91440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sz="1400" b="1">
              <a:latin typeface="Gill Sans MT" charset="0"/>
              <a:ea typeface="ＭＳ Ｐゴシック" charset="0"/>
            </a:endParaRPr>
          </a:p>
        </p:txBody>
      </p:sp>
      <p:sp>
        <p:nvSpPr>
          <p:cNvPr id="11267" name="Rectangle 3"/>
          <p:cNvSpPr>
            <a:spLocks noChangeArrowheads="1"/>
          </p:cNvSpPr>
          <p:nvPr/>
        </p:nvSpPr>
        <p:spPr bwMode="auto">
          <a:xfrm>
            <a:off x="76200" y="76200"/>
            <a:ext cx="4775200" cy="6096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1268" name="Text Box 4"/>
          <p:cNvSpPr txBox="1">
            <a:spLocks noChangeArrowheads="1"/>
          </p:cNvSpPr>
          <p:nvPr/>
        </p:nvSpPr>
        <p:spPr bwMode="auto">
          <a:xfrm>
            <a:off x="0" y="76200"/>
            <a:ext cx="4724400" cy="554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1200" b="1">
                <a:latin typeface="Gill Sans MT" pitchFamily="34" charset="0"/>
              </a:rPr>
              <a:t>Chapter 28: The Civil Rights Era</a:t>
            </a:r>
          </a:p>
          <a:p>
            <a:pPr algn="ctr">
              <a:spcBef>
                <a:spcPct val="50000"/>
              </a:spcBef>
            </a:pPr>
            <a:r>
              <a:rPr lang="en-US" sz="1200" b="1">
                <a:latin typeface="Gill Sans MT" pitchFamily="34" charset="0"/>
              </a:rPr>
              <a:t>1950</a:t>
            </a:r>
            <a:r>
              <a:rPr lang="en-US" altLang="en-US" sz="1200" b="1">
                <a:latin typeface="Gill Sans MT" pitchFamily="34" charset="0"/>
              </a:rPr>
              <a:t>’</a:t>
            </a:r>
            <a:r>
              <a:rPr lang="en-US" sz="1200" b="1">
                <a:latin typeface="Gill Sans MT" pitchFamily="34" charset="0"/>
              </a:rPr>
              <a:t>s and 1960</a:t>
            </a:r>
            <a:r>
              <a:rPr lang="en-US" altLang="en-US" sz="1200" b="1">
                <a:latin typeface="Gill Sans MT" pitchFamily="34" charset="0"/>
              </a:rPr>
              <a:t>’</a:t>
            </a:r>
            <a:r>
              <a:rPr lang="en-US" sz="1200" b="1">
                <a:latin typeface="Gill Sans MT" pitchFamily="34" charset="0"/>
              </a:rPr>
              <a:t>s- Pgs. 870- 885</a:t>
            </a:r>
          </a:p>
        </p:txBody>
      </p:sp>
      <p:sp>
        <p:nvSpPr>
          <p:cNvPr id="11269" name="Line 5"/>
          <p:cNvSpPr>
            <a:spLocks noChangeShapeType="1"/>
          </p:cNvSpPr>
          <p:nvPr/>
        </p:nvSpPr>
        <p:spPr bwMode="auto">
          <a:xfrm flipH="1">
            <a:off x="1905000" y="762000"/>
            <a:ext cx="4572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1270" name="Rectangle 6"/>
          <p:cNvSpPr>
            <a:spLocks noChangeArrowheads="1"/>
          </p:cNvSpPr>
          <p:nvPr/>
        </p:nvSpPr>
        <p:spPr bwMode="auto">
          <a:xfrm>
            <a:off x="152400" y="5562600"/>
            <a:ext cx="8686800" cy="12192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1271" name="Text Box 7"/>
          <p:cNvSpPr txBox="1">
            <a:spLocks noChangeArrowheads="1"/>
          </p:cNvSpPr>
          <p:nvPr/>
        </p:nvSpPr>
        <p:spPr bwMode="auto">
          <a:xfrm>
            <a:off x="76200" y="52578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dirty="0">
                <a:latin typeface="Gill Sans MT" charset="0"/>
                <a:ea typeface="ＭＳ Ｐゴシック" charset="0"/>
              </a:rPr>
              <a:t>** The very least I need to know about Chapter 28: </a:t>
            </a:r>
          </a:p>
        </p:txBody>
      </p:sp>
      <p:sp>
        <p:nvSpPr>
          <p:cNvPr id="11272" name="Text Box 8"/>
          <p:cNvSpPr txBox="1">
            <a:spLocks noChangeArrowheads="1"/>
          </p:cNvSpPr>
          <p:nvPr/>
        </p:nvSpPr>
        <p:spPr bwMode="auto">
          <a:xfrm>
            <a:off x="228600" y="2971800"/>
            <a:ext cx="5029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a:latin typeface="Arial" charset="0"/>
              <a:ea typeface="ＭＳ Ｐゴシック" charset="0"/>
            </a:endParaRPr>
          </a:p>
        </p:txBody>
      </p:sp>
      <p:sp>
        <p:nvSpPr>
          <p:cNvPr id="11273" name="Text Box 9"/>
          <p:cNvSpPr txBox="1">
            <a:spLocks noChangeArrowheads="1"/>
          </p:cNvSpPr>
          <p:nvPr/>
        </p:nvSpPr>
        <p:spPr bwMode="auto">
          <a:xfrm>
            <a:off x="152400" y="5181600"/>
            <a:ext cx="533400" cy="2017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buFont typeface="Wingdings" charset="0"/>
              <a:buChar char="§"/>
              <a:defRPr/>
            </a:pPr>
            <a:endParaRPr lang="en-US">
              <a:latin typeface="Arial" charset="0"/>
              <a:ea typeface="ＭＳ Ｐゴシック" charset="0"/>
            </a:endParaRPr>
          </a:p>
          <a:p>
            <a:pPr>
              <a:spcBef>
                <a:spcPct val="50000"/>
              </a:spcBef>
              <a:buFont typeface="Wingdings" charset="0"/>
              <a:buChar char="§"/>
              <a:defRPr/>
            </a:pPr>
            <a:r>
              <a:rPr lang="en-US">
                <a:latin typeface="Arial" charset="0"/>
                <a:ea typeface="ＭＳ Ｐゴシック" charset="0"/>
              </a:rPr>
              <a:t> </a:t>
            </a:r>
          </a:p>
          <a:p>
            <a:pPr>
              <a:spcBef>
                <a:spcPct val="50000"/>
              </a:spcBef>
              <a:buFont typeface="Wingdings" charset="0"/>
              <a:buChar char="§"/>
              <a:defRPr/>
            </a:pPr>
            <a:r>
              <a:rPr lang="en-US">
                <a:latin typeface="Arial" charset="0"/>
                <a:ea typeface="ＭＳ Ｐゴシック" charset="0"/>
              </a:rPr>
              <a:t> </a:t>
            </a:r>
          </a:p>
          <a:p>
            <a:pPr>
              <a:spcBef>
                <a:spcPct val="50000"/>
              </a:spcBef>
              <a:buFont typeface="Wingdings" charset="0"/>
              <a:buChar char="§"/>
              <a:defRPr/>
            </a:pPr>
            <a:r>
              <a:rPr lang="en-US">
                <a:latin typeface="Arial" charset="0"/>
                <a:ea typeface="ＭＳ Ｐゴシック" charset="0"/>
              </a:rPr>
              <a:t> </a:t>
            </a:r>
          </a:p>
          <a:p>
            <a:pPr>
              <a:spcBef>
                <a:spcPct val="50000"/>
              </a:spcBef>
              <a:buFont typeface="Wingdings" charset="0"/>
              <a:buNone/>
              <a:defRPr/>
            </a:pPr>
            <a:r>
              <a:rPr lang="en-US">
                <a:latin typeface="Arial" charset="0"/>
                <a:ea typeface="ＭＳ Ｐゴシック" charset="0"/>
              </a:rPr>
              <a:t> </a:t>
            </a:r>
          </a:p>
        </p:txBody>
      </p:sp>
      <p:sp>
        <p:nvSpPr>
          <p:cNvPr id="11274" name="Text Box 10"/>
          <p:cNvSpPr txBox="1">
            <a:spLocks noChangeArrowheads="1"/>
          </p:cNvSpPr>
          <p:nvPr/>
        </p:nvSpPr>
        <p:spPr bwMode="auto">
          <a:xfrm>
            <a:off x="-381000" y="1371600"/>
            <a:ext cx="6934200" cy="4554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marL="800100" lvl="1" indent="-342900">
              <a:spcBef>
                <a:spcPct val="50000"/>
              </a:spcBef>
              <a:buFontTx/>
              <a:buAutoNum type="arabicPeriod"/>
            </a:pPr>
            <a:r>
              <a:rPr lang="en-US" sz="1000"/>
              <a:t>What was the goal of the Civil Rights Movement? </a:t>
            </a:r>
          </a:p>
          <a:p>
            <a:pPr marL="800100" lvl="1" indent="-342900">
              <a:spcBef>
                <a:spcPct val="50000"/>
              </a:spcBef>
              <a:buFontTx/>
              <a:buAutoNum type="arabicPeriod"/>
            </a:pPr>
            <a:endParaRPr lang="en-US" sz="1000"/>
          </a:p>
          <a:p>
            <a:pPr marL="800100" lvl="1" indent="-342900">
              <a:spcBef>
                <a:spcPct val="50000"/>
              </a:spcBef>
              <a:buFontTx/>
              <a:buAutoNum type="arabicPeriod"/>
            </a:pPr>
            <a:endParaRPr lang="en-US" sz="1000"/>
          </a:p>
          <a:p>
            <a:pPr marL="800100" lvl="1" indent="-342900">
              <a:spcBef>
                <a:spcPct val="50000"/>
              </a:spcBef>
              <a:buFontTx/>
              <a:buAutoNum type="arabicPeriod"/>
            </a:pPr>
            <a:r>
              <a:rPr lang="en-US" sz="1000"/>
              <a:t>Explain the steps/events on the road to ending segregation. (protests, marches, court cases, laws passed)</a:t>
            </a:r>
          </a:p>
          <a:p>
            <a:pPr marL="800100" lvl="1" indent="-342900">
              <a:spcBef>
                <a:spcPct val="50000"/>
              </a:spcBef>
              <a:buFontTx/>
              <a:buAutoNum type="arabicPeriod"/>
            </a:pPr>
            <a:endParaRPr lang="en-US" sz="1000"/>
          </a:p>
          <a:p>
            <a:pPr marL="800100" lvl="1" indent="-342900">
              <a:spcBef>
                <a:spcPct val="50000"/>
              </a:spcBef>
              <a:buFontTx/>
              <a:buAutoNum type="arabicPeriod"/>
            </a:pPr>
            <a:endParaRPr lang="en-US" sz="1000"/>
          </a:p>
          <a:p>
            <a:pPr marL="800100" lvl="1" indent="-342900">
              <a:spcBef>
                <a:spcPct val="50000"/>
              </a:spcBef>
              <a:buFontTx/>
              <a:buAutoNum type="arabicPeriod"/>
            </a:pPr>
            <a:endParaRPr lang="en-US" sz="1000"/>
          </a:p>
          <a:p>
            <a:pPr marL="800100" lvl="1" indent="-342900">
              <a:spcBef>
                <a:spcPct val="50000"/>
              </a:spcBef>
              <a:buFontTx/>
              <a:buAutoNum type="arabicPeriod"/>
            </a:pPr>
            <a:r>
              <a:rPr lang="en-US" sz="1000"/>
              <a:t>Describe people associated with the Civil Rights Movement and what they did. </a:t>
            </a:r>
          </a:p>
          <a:p>
            <a:pPr marL="800100" lvl="1" indent="-342900">
              <a:spcBef>
                <a:spcPct val="50000"/>
              </a:spcBef>
              <a:buFontTx/>
              <a:buAutoNum type="arabicPeriod"/>
            </a:pPr>
            <a:endParaRPr lang="en-US" sz="1000"/>
          </a:p>
          <a:p>
            <a:pPr marL="800100" lvl="1" indent="-342900">
              <a:spcBef>
                <a:spcPct val="50000"/>
              </a:spcBef>
              <a:buFontTx/>
              <a:buAutoNum type="arabicPeriod"/>
            </a:pPr>
            <a:endParaRPr lang="en-US" sz="1000"/>
          </a:p>
          <a:p>
            <a:pPr marL="800100" lvl="1" indent="-342900">
              <a:spcBef>
                <a:spcPct val="50000"/>
              </a:spcBef>
              <a:buFontTx/>
              <a:buAutoNum type="arabicPeriod"/>
            </a:pPr>
            <a:endParaRPr lang="en-US" sz="1000"/>
          </a:p>
          <a:p>
            <a:pPr marL="800100" lvl="1" indent="-342900">
              <a:spcBef>
                <a:spcPct val="50000"/>
              </a:spcBef>
              <a:buFontTx/>
              <a:buAutoNum type="arabicPeriod"/>
            </a:pPr>
            <a:endParaRPr lang="en-US" sz="1000"/>
          </a:p>
          <a:p>
            <a:pPr marL="800100" lvl="1" indent="-342900">
              <a:spcBef>
                <a:spcPct val="50000"/>
              </a:spcBef>
              <a:buFontTx/>
              <a:buAutoNum type="arabicPeriod"/>
            </a:pPr>
            <a:r>
              <a:rPr lang="en-US" sz="1000"/>
              <a:t>What were the goals of the Women</a:t>
            </a:r>
            <a:r>
              <a:rPr lang="en-US" altLang="en-US" sz="1000"/>
              <a:t>’</a:t>
            </a:r>
            <a:r>
              <a:rPr lang="en-US" sz="1000"/>
              <a:t>s Liberation Movement?</a:t>
            </a:r>
          </a:p>
          <a:p>
            <a:pPr marL="800100" lvl="1" indent="-342900">
              <a:spcBef>
                <a:spcPct val="50000"/>
              </a:spcBef>
              <a:buFontTx/>
              <a:buAutoNum type="arabicPeriod"/>
            </a:pPr>
            <a:endParaRPr lang="en-US" sz="1000"/>
          </a:p>
          <a:p>
            <a:pPr marL="800100" lvl="1" indent="-342900">
              <a:spcBef>
                <a:spcPct val="50000"/>
              </a:spcBef>
              <a:buFontTx/>
              <a:buAutoNum type="arabicPeriod"/>
            </a:pPr>
            <a:endParaRPr lang="en-US" sz="1000"/>
          </a:p>
          <a:p>
            <a:pPr marL="800100" lvl="1" indent="-342900">
              <a:spcBef>
                <a:spcPct val="50000"/>
              </a:spcBef>
              <a:buFontTx/>
              <a:buAutoNum type="arabicPeriod"/>
            </a:pPr>
            <a:endParaRPr lang="en-US" sz="1000"/>
          </a:p>
          <a:p>
            <a:pPr marL="800100" lvl="1" indent="-342900">
              <a:spcBef>
                <a:spcPct val="50000"/>
              </a:spcBef>
              <a:buFontTx/>
              <a:buAutoNum type="arabicPeriod"/>
            </a:pPr>
            <a:endParaRPr lang="en-US" sz="1000"/>
          </a:p>
          <a:p>
            <a:pPr marL="800100" lvl="1" indent="-342900">
              <a:spcBef>
                <a:spcPct val="50000"/>
              </a:spcBef>
              <a:buFontTx/>
              <a:buAutoNum type="arabicPeriod"/>
            </a:pPr>
            <a:endParaRPr lang="en-US" sz="1000"/>
          </a:p>
          <a:p>
            <a:pPr marL="800100" lvl="1" indent="-342900">
              <a:spcBef>
                <a:spcPct val="50000"/>
              </a:spcBef>
              <a:buFontTx/>
              <a:buAutoNum type="arabicPeriod"/>
            </a:pPr>
            <a:endParaRPr lang="en-US" sz="1000"/>
          </a:p>
        </p:txBody>
      </p:sp>
      <p:sp>
        <p:nvSpPr>
          <p:cNvPr id="11275" name="Rectangle 11"/>
          <p:cNvSpPr>
            <a:spLocks noChangeArrowheads="1"/>
          </p:cNvSpPr>
          <p:nvPr/>
        </p:nvSpPr>
        <p:spPr bwMode="auto">
          <a:xfrm>
            <a:off x="0" y="1371600"/>
            <a:ext cx="6629400" cy="38862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1276" name="Text Box 12"/>
          <p:cNvSpPr txBox="1">
            <a:spLocks noChangeArrowheads="1"/>
          </p:cNvSpPr>
          <p:nvPr/>
        </p:nvSpPr>
        <p:spPr bwMode="auto">
          <a:xfrm>
            <a:off x="0" y="8382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a:latin typeface="Gill Sans MT" charset="0"/>
                <a:ea typeface="ＭＳ Ｐゴシック" charset="0"/>
              </a:rPr>
              <a:t>Essential Questions: </a:t>
            </a:r>
          </a:p>
        </p:txBody>
      </p:sp>
      <p:sp>
        <p:nvSpPr>
          <p:cNvPr id="11277" name="Text Box 13"/>
          <p:cNvSpPr txBox="1">
            <a:spLocks noChangeArrowheads="1"/>
          </p:cNvSpPr>
          <p:nvPr/>
        </p:nvSpPr>
        <p:spPr bwMode="auto">
          <a:xfrm>
            <a:off x="6705600" y="22860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a:latin typeface="Gill Sans MT" charset="0"/>
                <a:ea typeface="ＭＳ Ｐゴシック" charset="0"/>
              </a:rPr>
              <a:t>Vocab:  </a:t>
            </a:r>
          </a:p>
        </p:txBody>
      </p:sp>
      <p:sp>
        <p:nvSpPr>
          <p:cNvPr id="11278" name="Rectangle 14"/>
          <p:cNvSpPr>
            <a:spLocks noChangeArrowheads="1"/>
          </p:cNvSpPr>
          <p:nvPr/>
        </p:nvSpPr>
        <p:spPr bwMode="auto">
          <a:xfrm>
            <a:off x="6781800" y="2514600"/>
            <a:ext cx="2286000" cy="24384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1279" name="Text Box 15"/>
          <p:cNvSpPr txBox="1">
            <a:spLocks noChangeArrowheads="1"/>
          </p:cNvSpPr>
          <p:nvPr/>
        </p:nvSpPr>
        <p:spPr bwMode="auto">
          <a:xfrm>
            <a:off x="6781800" y="2473325"/>
            <a:ext cx="2362200" cy="209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marL="342900" indent="-342900"/>
            <a:r>
              <a:rPr lang="en-US" sz="1000"/>
              <a:t>NAACP </a:t>
            </a:r>
          </a:p>
          <a:p>
            <a:pPr marL="342900" indent="-342900"/>
            <a:r>
              <a:rPr lang="en-US" sz="1000"/>
              <a:t>Segregation</a:t>
            </a:r>
          </a:p>
          <a:p>
            <a:pPr marL="342900" indent="-342900"/>
            <a:r>
              <a:rPr lang="en-US" sz="1000"/>
              <a:t>Integration</a:t>
            </a:r>
          </a:p>
          <a:p>
            <a:pPr marL="342900" indent="-342900"/>
            <a:r>
              <a:rPr lang="en-US" sz="1000"/>
              <a:t>Brown v. Bd of Ed. </a:t>
            </a:r>
          </a:p>
          <a:p>
            <a:pPr marL="342900" indent="-342900"/>
            <a:r>
              <a:rPr lang="en-US" sz="1000"/>
              <a:t>Little Rock Nine</a:t>
            </a:r>
          </a:p>
          <a:p>
            <a:pPr marL="342900" indent="-342900"/>
            <a:r>
              <a:rPr lang="en-US" sz="1000"/>
              <a:t>Rosa Parks</a:t>
            </a:r>
          </a:p>
          <a:p>
            <a:pPr marL="342900" indent="-342900"/>
            <a:r>
              <a:rPr lang="en-US" sz="1000"/>
              <a:t>Martin Luther King Jr. </a:t>
            </a:r>
          </a:p>
          <a:p>
            <a:pPr marL="342900" indent="-342900"/>
            <a:r>
              <a:rPr lang="en-US" sz="1000"/>
              <a:t>Nonviolent resistance </a:t>
            </a:r>
          </a:p>
          <a:p>
            <a:pPr marL="342900" indent="-342900"/>
            <a:r>
              <a:rPr lang="en-US" sz="1000"/>
              <a:t>Civil Rights Act of 1964</a:t>
            </a:r>
          </a:p>
          <a:p>
            <a:pPr marL="342900" indent="-342900"/>
            <a:r>
              <a:rPr lang="en-US" sz="1000"/>
              <a:t>Voting Rights Act of 1965</a:t>
            </a:r>
          </a:p>
          <a:p>
            <a:pPr marL="342900" indent="-342900"/>
            <a:r>
              <a:rPr lang="en-US" sz="1000"/>
              <a:t>Women</a:t>
            </a:r>
            <a:r>
              <a:rPr lang="en-US" altLang="en-US" sz="1000"/>
              <a:t>’</a:t>
            </a:r>
            <a:r>
              <a:rPr lang="en-US" sz="1000"/>
              <a:t>s Liberation Movement of the 1960</a:t>
            </a:r>
            <a:r>
              <a:rPr lang="en-US" altLang="en-US" sz="1000"/>
              <a:t>’</a:t>
            </a:r>
            <a:r>
              <a:rPr lang="en-US" sz="1000"/>
              <a:t>s </a:t>
            </a:r>
          </a:p>
          <a:p>
            <a:pPr marL="342900" indent="-342900"/>
            <a:r>
              <a:rPr lang="en-US" sz="1000"/>
              <a:t>Johnson</a:t>
            </a:r>
            <a:r>
              <a:rPr lang="en-US" altLang="en-US" sz="1000"/>
              <a:t>’</a:t>
            </a:r>
            <a:r>
              <a:rPr lang="en-US" sz="1000"/>
              <a:t>s Great Society </a:t>
            </a:r>
          </a:p>
        </p:txBody>
      </p:sp>
      <p:sp>
        <p:nvSpPr>
          <p:cNvPr id="11280" name="Line 16"/>
          <p:cNvSpPr>
            <a:spLocks noChangeShapeType="1"/>
          </p:cNvSpPr>
          <p:nvPr/>
        </p:nvSpPr>
        <p:spPr bwMode="auto">
          <a:xfrm>
            <a:off x="7010400" y="2209800"/>
            <a:ext cx="6096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1281" name="Line 17"/>
          <p:cNvSpPr>
            <a:spLocks noChangeShapeType="1"/>
          </p:cNvSpPr>
          <p:nvPr/>
        </p:nvSpPr>
        <p:spPr bwMode="auto">
          <a:xfrm>
            <a:off x="4876800" y="381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1282" name="Rectangle 18"/>
          <p:cNvSpPr>
            <a:spLocks noChangeArrowheads="1"/>
          </p:cNvSpPr>
          <p:nvPr/>
        </p:nvSpPr>
        <p:spPr bwMode="auto">
          <a:xfrm>
            <a:off x="5105400" y="0"/>
            <a:ext cx="4114800" cy="1908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000">
                <a:latin typeface="Gill Sans MT" pitchFamily="34" charset="0"/>
              </a:rPr>
              <a:t>In this chapter we learned that African Americans launched a major civil rights movement in the years following World War II. Members of the movement organized demonstrations to protest unfair treatment and segregation in public places. In this chapter, we learned about the efforts of African Americans such as the </a:t>
            </a:r>
            <a:r>
              <a:rPr lang="en-US" altLang="en-US" sz="1000">
                <a:latin typeface="Gill Sans MT" pitchFamily="34" charset="0"/>
              </a:rPr>
              <a:t>“</a:t>
            </a:r>
            <a:r>
              <a:rPr lang="en-US" sz="1000">
                <a:latin typeface="Gill Sans MT" pitchFamily="34" charset="0"/>
              </a:rPr>
              <a:t>Little Rock Nine</a:t>
            </a:r>
            <a:r>
              <a:rPr lang="en-US" altLang="en-US" sz="1000">
                <a:latin typeface="Gill Sans MT" pitchFamily="34" charset="0"/>
              </a:rPr>
              <a:t>”</a:t>
            </a:r>
            <a:r>
              <a:rPr lang="en-US" sz="1000">
                <a:latin typeface="Gill Sans MT" pitchFamily="34" charset="0"/>
              </a:rPr>
              <a:t>, Rosa Parks, Martin Luther King Jr. and others to gain civil rights protections in the 1950</a:t>
            </a:r>
            <a:r>
              <a:rPr lang="en-US" altLang="en-US" sz="1000">
                <a:latin typeface="Gill Sans MT" pitchFamily="34" charset="0"/>
              </a:rPr>
              <a:t>’</a:t>
            </a:r>
            <a:r>
              <a:rPr lang="en-US" sz="1000">
                <a:latin typeface="Gill Sans MT" pitchFamily="34" charset="0"/>
              </a:rPr>
              <a:t>s, 1960</a:t>
            </a:r>
            <a:r>
              <a:rPr lang="en-US" altLang="en-US" sz="1000">
                <a:latin typeface="Gill Sans MT" pitchFamily="34" charset="0"/>
              </a:rPr>
              <a:t>’</a:t>
            </a:r>
            <a:r>
              <a:rPr lang="en-US" sz="1000">
                <a:latin typeface="Gill Sans MT" pitchFamily="34" charset="0"/>
              </a:rPr>
              <a:t>s, and 1970</a:t>
            </a:r>
            <a:r>
              <a:rPr lang="en-US" altLang="en-US" sz="1000">
                <a:latin typeface="Gill Sans MT" pitchFamily="34" charset="0"/>
              </a:rPr>
              <a:t>’</a:t>
            </a:r>
            <a:r>
              <a:rPr lang="en-US" sz="1000">
                <a:latin typeface="Gill Sans MT" pitchFamily="34" charset="0"/>
              </a:rPr>
              <a:t>s. </a:t>
            </a:r>
          </a:p>
          <a:p>
            <a:pPr>
              <a:spcBef>
                <a:spcPct val="50000"/>
              </a:spcBef>
            </a:pPr>
            <a:endParaRPr lang="en-US" sz="1000">
              <a:latin typeface="Gill Sans MT" pitchFamily="34" charset="0"/>
            </a:endParaRPr>
          </a:p>
          <a:p>
            <a:pPr>
              <a:spcBef>
                <a:spcPct val="50000"/>
              </a:spcBef>
            </a:pPr>
            <a:r>
              <a:rPr lang="en-US" sz="1000">
                <a:latin typeface="Gill Sans MT" pitchFamily="34" charset="0"/>
              </a:rPr>
              <a:t>. </a:t>
            </a:r>
          </a:p>
          <a:p>
            <a:pPr>
              <a:spcBef>
                <a:spcPct val="50000"/>
              </a:spcBef>
            </a:pPr>
            <a:endParaRPr lang="en-US" sz="1200">
              <a:latin typeface="Gill Sans MT"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40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sz="1400" b="1">
              <a:latin typeface="Gill Sans MT" charset="0"/>
              <a:ea typeface="ＭＳ Ｐゴシック" charset="0"/>
            </a:endParaRPr>
          </a:p>
        </p:txBody>
      </p:sp>
      <p:sp>
        <p:nvSpPr>
          <p:cNvPr id="3075" name="Rectangle 3"/>
          <p:cNvSpPr>
            <a:spLocks noChangeArrowheads="1"/>
          </p:cNvSpPr>
          <p:nvPr/>
        </p:nvSpPr>
        <p:spPr bwMode="auto">
          <a:xfrm>
            <a:off x="76200" y="76200"/>
            <a:ext cx="4775200" cy="6096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076" name="Text Box 4"/>
          <p:cNvSpPr txBox="1">
            <a:spLocks noChangeArrowheads="1"/>
          </p:cNvSpPr>
          <p:nvPr/>
        </p:nvSpPr>
        <p:spPr bwMode="auto">
          <a:xfrm>
            <a:off x="0" y="76200"/>
            <a:ext cx="4470400" cy="830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sz="1200" b="1" dirty="0">
                <a:latin typeface="Gill Sans MT" charset="0"/>
                <a:ea typeface="ＭＳ Ｐゴシック" charset="0"/>
              </a:rPr>
              <a:t>Chapter 18: Americans Move West </a:t>
            </a:r>
          </a:p>
          <a:p>
            <a:pPr algn="ctr">
              <a:spcBef>
                <a:spcPct val="50000"/>
              </a:spcBef>
              <a:defRPr/>
            </a:pPr>
            <a:r>
              <a:rPr lang="en-US" sz="1200" b="1" dirty="0">
                <a:latin typeface="Gill Sans MT" charset="0"/>
                <a:ea typeface="ＭＳ Ｐゴシック" charset="0"/>
              </a:rPr>
              <a:t>1850-1890, pgs. 583-605  </a:t>
            </a:r>
          </a:p>
          <a:p>
            <a:pPr algn="ctr">
              <a:spcBef>
                <a:spcPct val="50000"/>
              </a:spcBef>
              <a:defRPr/>
            </a:pPr>
            <a:endParaRPr lang="en-US" sz="1200" b="1" dirty="0">
              <a:latin typeface="Gill Sans MT" charset="0"/>
              <a:ea typeface="ＭＳ Ｐゴシック" charset="0"/>
            </a:endParaRPr>
          </a:p>
        </p:txBody>
      </p:sp>
      <p:sp>
        <p:nvSpPr>
          <p:cNvPr id="3077" name="Line 5"/>
          <p:cNvSpPr>
            <a:spLocks noChangeShapeType="1"/>
          </p:cNvSpPr>
          <p:nvPr/>
        </p:nvSpPr>
        <p:spPr bwMode="auto">
          <a:xfrm flipH="1">
            <a:off x="1905000" y="762000"/>
            <a:ext cx="4572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8" name="Rectangle 6"/>
          <p:cNvSpPr>
            <a:spLocks noChangeArrowheads="1"/>
          </p:cNvSpPr>
          <p:nvPr/>
        </p:nvSpPr>
        <p:spPr bwMode="auto">
          <a:xfrm>
            <a:off x="0" y="5867400"/>
            <a:ext cx="8686800" cy="9906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079" name="Text Box 7"/>
          <p:cNvSpPr txBox="1">
            <a:spLocks noChangeArrowheads="1"/>
          </p:cNvSpPr>
          <p:nvPr/>
        </p:nvSpPr>
        <p:spPr bwMode="auto">
          <a:xfrm>
            <a:off x="0" y="54864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dirty="0">
                <a:latin typeface="Gill Sans MT" charset="0"/>
                <a:ea typeface="ＭＳ Ｐゴシック" charset="0"/>
              </a:rPr>
              <a:t>** The very least I need to know about Chapter 18: </a:t>
            </a:r>
          </a:p>
        </p:txBody>
      </p:sp>
      <p:sp>
        <p:nvSpPr>
          <p:cNvPr id="3080" name="Text Box 8"/>
          <p:cNvSpPr txBox="1">
            <a:spLocks noChangeArrowheads="1"/>
          </p:cNvSpPr>
          <p:nvPr/>
        </p:nvSpPr>
        <p:spPr bwMode="auto">
          <a:xfrm>
            <a:off x="228600" y="2971800"/>
            <a:ext cx="5029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a:latin typeface="Arial" charset="0"/>
              <a:ea typeface="ＭＳ Ｐゴシック" charset="0"/>
            </a:endParaRPr>
          </a:p>
        </p:txBody>
      </p:sp>
      <p:sp>
        <p:nvSpPr>
          <p:cNvPr id="3081" name="Text Box 9"/>
          <p:cNvSpPr txBox="1">
            <a:spLocks noChangeArrowheads="1"/>
          </p:cNvSpPr>
          <p:nvPr/>
        </p:nvSpPr>
        <p:spPr bwMode="auto">
          <a:xfrm>
            <a:off x="0" y="5406241"/>
            <a:ext cx="8534400" cy="19851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buFont typeface="Wingdings" pitchFamily="2" charset="2"/>
              <a:buChar char="§"/>
            </a:pPr>
            <a:endParaRPr lang="en-US" sz="1600" dirty="0"/>
          </a:p>
          <a:p>
            <a:pPr>
              <a:spcBef>
                <a:spcPct val="50000"/>
              </a:spcBef>
              <a:buFont typeface="Wingdings" pitchFamily="2" charset="2"/>
              <a:buChar char="§"/>
            </a:pPr>
            <a:r>
              <a:rPr lang="en-US" sz="1600" dirty="0"/>
              <a:t> Free land, the cattle industry, the opportunity to become rich, and the building of the Transcontinental Railroad led to rapid settlement of the west during the late 1800</a:t>
            </a:r>
            <a:r>
              <a:rPr lang="en-US" altLang="en-US" sz="1600" dirty="0"/>
              <a:t>’</a:t>
            </a:r>
            <a:r>
              <a:rPr lang="en-US" sz="1600" dirty="0"/>
              <a:t>s. </a:t>
            </a:r>
          </a:p>
          <a:p>
            <a:pPr>
              <a:spcBef>
                <a:spcPct val="50000"/>
              </a:spcBef>
              <a:buFont typeface="Wingdings" pitchFamily="2" charset="2"/>
              <a:buChar char="§"/>
            </a:pPr>
            <a:r>
              <a:rPr lang="en-US" sz="1600" dirty="0"/>
              <a:t> As Americans moved west, Native Americans continued to be pushed off their lands and life drastically changed as they were moved onto reservations. </a:t>
            </a:r>
          </a:p>
          <a:p>
            <a:pPr>
              <a:spcBef>
                <a:spcPct val="50000"/>
              </a:spcBef>
              <a:buFont typeface="Wingdings" pitchFamily="2" charset="2"/>
              <a:buNone/>
            </a:pPr>
            <a:r>
              <a:rPr lang="en-US" dirty="0"/>
              <a:t> </a:t>
            </a:r>
          </a:p>
        </p:txBody>
      </p:sp>
      <p:sp>
        <p:nvSpPr>
          <p:cNvPr id="3082" name="Text Box 10"/>
          <p:cNvSpPr txBox="1">
            <a:spLocks noChangeArrowheads="1"/>
          </p:cNvSpPr>
          <p:nvPr/>
        </p:nvSpPr>
        <p:spPr bwMode="auto">
          <a:xfrm>
            <a:off x="0" y="1371600"/>
            <a:ext cx="7315200" cy="301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marL="342900" indent="-342900">
              <a:spcBef>
                <a:spcPct val="50000"/>
              </a:spcBef>
              <a:buFontTx/>
              <a:buAutoNum type="arabicPeriod"/>
            </a:pPr>
            <a:r>
              <a:rPr lang="en-US" sz="1000"/>
              <a:t>What kinds of economic opportunities brought settlers to the West? </a:t>
            </a:r>
          </a:p>
          <a:p>
            <a:pPr marL="342900" indent="-342900">
              <a:spcBef>
                <a:spcPct val="50000"/>
              </a:spcBef>
              <a:buFontTx/>
              <a:buAutoNum type="arabicPeriod"/>
            </a:pPr>
            <a:endParaRPr lang="en-US" sz="1000"/>
          </a:p>
          <a:p>
            <a:pPr marL="342900" indent="-342900">
              <a:spcBef>
                <a:spcPct val="50000"/>
              </a:spcBef>
              <a:buFontTx/>
              <a:buAutoNum type="arabicPeriod"/>
            </a:pPr>
            <a:endParaRPr lang="en-US" sz="1000"/>
          </a:p>
          <a:p>
            <a:pPr marL="342900" indent="-342900">
              <a:spcBef>
                <a:spcPct val="50000"/>
              </a:spcBef>
              <a:buFontTx/>
              <a:buAutoNum type="arabicPeriod"/>
            </a:pPr>
            <a:endParaRPr lang="en-US" sz="1000"/>
          </a:p>
          <a:p>
            <a:pPr marL="342900" indent="-342900">
              <a:spcBef>
                <a:spcPct val="50000"/>
              </a:spcBef>
              <a:buFontTx/>
              <a:buAutoNum type="arabicPeriod"/>
            </a:pPr>
            <a:r>
              <a:rPr lang="en-US" sz="1000"/>
              <a:t>What effects did the building of the </a:t>
            </a:r>
            <a:r>
              <a:rPr lang="en-US" altLang="en-US" sz="1000"/>
              <a:t>“</a:t>
            </a:r>
            <a:r>
              <a:rPr lang="en-US" sz="1000"/>
              <a:t>Transcontinental Railroad</a:t>
            </a:r>
            <a:r>
              <a:rPr lang="en-US" altLang="en-US" sz="1000"/>
              <a:t>”</a:t>
            </a:r>
            <a:r>
              <a:rPr lang="en-US" sz="1000"/>
              <a:t> have on the west? </a:t>
            </a:r>
          </a:p>
          <a:p>
            <a:pPr marL="342900" indent="-342900">
              <a:spcBef>
                <a:spcPct val="50000"/>
              </a:spcBef>
              <a:buFontTx/>
              <a:buAutoNum type="arabicPeriod"/>
            </a:pPr>
            <a:endParaRPr lang="en-US" sz="1000"/>
          </a:p>
          <a:p>
            <a:pPr marL="342900" indent="-342900">
              <a:spcBef>
                <a:spcPct val="50000"/>
              </a:spcBef>
              <a:buFontTx/>
              <a:buAutoNum type="arabicPeriod"/>
            </a:pPr>
            <a:endParaRPr lang="en-US" sz="1000"/>
          </a:p>
          <a:p>
            <a:pPr marL="342900" indent="-342900">
              <a:spcBef>
                <a:spcPct val="50000"/>
              </a:spcBef>
              <a:buFontTx/>
              <a:buAutoNum type="arabicPeriod"/>
            </a:pPr>
            <a:endParaRPr lang="en-US" sz="1000"/>
          </a:p>
          <a:p>
            <a:pPr marL="342900" indent="-342900">
              <a:spcBef>
                <a:spcPct val="50000"/>
              </a:spcBef>
              <a:buFontTx/>
              <a:buAutoNum type="arabicPeriod"/>
            </a:pPr>
            <a:r>
              <a:rPr lang="en-US" sz="1000"/>
              <a:t>How did Native American life change during this time? </a:t>
            </a:r>
          </a:p>
          <a:p>
            <a:pPr marL="342900" indent="-342900">
              <a:spcBef>
                <a:spcPct val="50000"/>
              </a:spcBef>
              <a:buFontTx/>
              <a:buAutoNum type="arabicPeriod"/>
            </a:pPr>
            <a:endParaRPr lang="en-US" sz="1000"/>
          </a:p>
          <a:p>
            <a:pPr marL="342900" indent="-342900">
              <a:spcBef>
                <a:spcPct val="50000"/>
              </a:spcBef>
              <a:buFontTx/>
              <a:buAutoNum type="arabicPeriod"/>
            </a:pPr>
            <a:endParaRPr lang="en-US" sz="1000"/>
          </a:p>
          <a:p>
            <a:pPr marL="342900" indent="-342900">
              <a:spcBef>
                <a:spcPct val="50000"/>
              </a:spcBef>
              <a:buFontTx/>
              <a:buAutoNum type="arabicPeriod"/>
            </a:pPr>
            <a:endParaRPr lang="en-US" sz="1000"/>
          </a:p>
          <a:p>
            <a:pPr marL="342900" indent="-342900">
              <a:spcBef>
                <a:spcPct val="50000"/>
              </a:spcBef>
              <a:buFontTx/>
              <a:buAutoNum type="arabicPeriod"/>
            </a:pPr>
            <a:r>
              <a:rPr lang="en-US" sz="1000"/>
              <a:t>What groups formed because of the challenges of farmers on the Great Plains? </a:t>
            </a:r>
          </a:p>
        </p:txBody>
      </p:sp>
      <p:sp>
        <p:nvSpPr>
          <p:cNvPr id="3083" name="Rectangle 11"/>
          <p:cNvSpPr>
            <a:spLocks noChangeArrowheads="1"/>
          </p:cNvSpPr>
          <p:nvPr/>
        </p:nvSpPr>
        <p:spPr bwMode="auto">
          <a:xfrm>
            <a:off x="0" y="1371600"/>
            <a:ext cx="6629400" cy="41148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084" name="Text Box 12"/>
          <p:cNvSpPr txBox="1">
            <a:spLocks noChangeArrowheads="1"/>
          </p:cNvSpPr>
          <p:nvPr/>
        </p:nvSpPr>
        <p:spPr bwMode="auto">
          <a:xfrm>
            <a:off x="0" y="8382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a:latin typeface="Gill Sans MT" charset="0"/>
                <a:ea typeface="ＭＳ Ｐゴシック" charset="0"/>
              </a:rPr>
              <a:t>Essential Questions: </a:t>
            </a:r>
          </a:p>
        </p:txBody>
      </p:sp>
      <p:sp>
        <p:nvSpPr>
          <p:cNvPr id="3085" name="Text Box 13"/>
          <p:cNvSpPr txBox="1">
            <a:spLocks noChangeArrowheads="1"/>
          </p:cNvSpPr>
          <p:nvPr/>
        </p:nvSpPr>
        <p:spPr bwMode="auto">
          <a:xfrm>
            <a:off x="6705600" y="22860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a:latin typeface="Gill Sans MT" charset="0"/>
                <a:ea typeface="ＭＳ Ｐゴシック" charset="0"/>
              </a:rPr>
              <a:t>Vocab:  </a:t>
            </a:r>
          </a:p>
        </p:txBody>
      </p:sp>
      <p:sp>
        <p:nvSpPr>
          <p:cNvPr id="3086" name="Rectangle 14"/>
          <p:cNvSpPr>
            <a:spLocks noChangeArrowheads="1"/>
          </p:cNvSpPr>
          <p:nvPr/>
        </p:nvSpPr>
        <p:spPr bwMode="auto">
          <a:xfrm>
            <a:off x="6781800" y="2514600"/>
            <a:ext cx="2286000" cy="32004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087" name="Text Box 15"/>
          <p:cNvSpPr txBox="1">
            <a:spLocks noChangeArrowheads="1"/>
          </p:cNvSpPr>
          <p:nvPr/>
        </p:nvSpPr>
        <p:spPr bwMode="auto">
          <a:xfrm>
            <a:off x="6781800" y="2590800"/>
            <a:ext cx="1752600" cy="2246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342900" indent="-342900">
              <a:defRPr>
                <a:solidFill>
                  <a:schemeClr val="tx1"/>
                </a:solidFill>
                <a:latin typeface="Arial" charset="0"/>
                <a:ea typeface="ＭＳ Ｐゴシック" charset="0"/>
              </a:defRPr>
            </a:lvl1pPr>
            <a:lvl2pPr marL="800100" indent="-342900">
              <a:defRPr>
                <a:solidFill>
                  <a:schemeClr val="tx1"/>
                </a:solidFill>
                <a:latin typeface="Arial" charset="0"/>
                <a:ea typeface="ＭＳ Ｐゴシック" charset="0"/>
              </a:defRPr>
            </a:lvl2pPr>
            <a:lvl3pPr marL="1257300" indent="-342900">
              <a:defRPr>
                <a:solidFill>
                  <a:schemeClr val="tx1"/>
                </a:solidFill>
                <a:latin typeface="Arial" charset="0"/>
                <a:ea typeface="ＭＳ Ｐゴシック" charset="0"/>
              </a:defRPr>
            </a:lvl3pPr>
            <a:lvl4pPr marL="1714500" indent="-342900">
              <a:defRPr>
                <a:solidFill>
                  <a:schemeClr val="tx1"/>
                </a:solidFill>
                <a:latin typeface="Arial" charset="0"/>
                <a:ea typeface="ＭＳ Ｐゴシック" charset="0"/>
              </a:defRPr>
            </a:lvl4pPr>
            <a:lvl5pPr marL="2171700" indent="-342900">
              <a:defRPr>
                <a:solidFill>
                  <a:schemeClr val="tx1"/>
                </a:solidFill>
                <a:latin typeface="Arial" charset="0"/>
                <a:ea typeface="ＭＳ Ｐゴシック" charset="0"/>
              </a:defRPr>
            </a:lvl5pPr>
            <a:lvl6pPr marL="2628900" indent="-342900" fontAlgn="base">
              <a:spcBef>
                <a:spcPct val="0"/>
              </a:spcBef>
              <a:spcAft>
                <a:spcPct val="0"/>
              </a:spcAft>
              <a:defRPr>
                <a:solidFill>
                  <a:schemeClr val="tx1"/>
                </a:solidFill>
                <a:latin typeface="Arial" charset="0"/>
                <a:ea typeface="ＭＳ Ｐゴシック" charset="0"/>
              </a:defRPr>
            </a:lvl6pPr>
            <a:lvl7pPr marL="3086100" indent="-342900" fontAlgn="base">
              <a:spcBef>
                <a:spcPct val="0"/>
              </a:spcBef>
              <a:spcAft>
                <a:spcPct val="0"/>
              </a:spcAft>
              <a:defRPr>
                <a:solidFill>
                  <a:schemeClr val="tx1"/>
                </a:solidFill>
                <a:latin typeface="Arial" charset="0"/>
                <a:ea typeface="ＭＳ Ｐゴシック" charset="0"/>
              </a:defRPr>
            </a:lvl7pPr>
            <a:lvl8pPr marL="3543300" indent="-342900" fontAlgn="base">
              <a:spcBef>
                <a:spcPct val="0"/>
              </a:spcBef>
              <a:spcAft>
                <a:spcPct val="0"/>
              </a:spcAft>
              <a:defRPr>
                <a:solidFill>
                  <a:schemeClr val="tx1"/>
                </a:solidFill>
                <a:latin typeface="Arial" charset="0"/>
                <a:ea typeface="ＭＳ Ｐゴシック" charset="0"/>
              </a:defRPr>
            </a:lvl8pPr>
            <a:lvl9pPr marL="4000500" indent="-342900" fontAlgn="base">
              <a:spcBef>
                <a:spcPct val="0"/>
              </a:spcBef>
              <a:spcAft>
                <a:spcPct val="0"/>
              </a:spcAft>
              <a:defRPr>
                <a:solidFill>
                  <a:schemeClr val="tx1"/>
                </a:solidFill>
                <a:latin typeface="Arial" charset="0"/>
                <a:ea typeface="ＭＳ Ｐゴシック" charset="0"/>
              </a:defRPr>
            </a:lvl9pPr>
          </a:lstStyle>
          <a:p>
            <a:pPr>
              <a:defRPr/>
            </a:pPr>
            <a:r>
              <a:rPr lang="en-US" sz="1000" dirty="0" smtClean="0"/>
              <a:t>Homestead Act </a:t>
            </a:r>
          </a:p>
          <a:p>
            <a:pPr>
              <a:defRPr/>
            </a:pPr>
            <a:endParaRPr lang="en-US" sz="1000" dirty="0" smtClean="0"/>
          </a:p>
          <a:p>
            <a:pPr>
              <a:defRPr/>
            </a:pPr>
            <a:r>
              <a:rPr lang="en-US" sz="1000" dirty="0" err="1" smtClean="0"/>
              <a:t>Exodusters</a:t>
            </a:r>
            <a:endParaRPr lang="en-US" sz="1000" dirty="0" smtClean="0"/>
          </a:p>
          <a:p>
            <a:pPr>
              <a:defRPr/>
            </a:pPr>
            <a:endParaRPr lang="en-US" sz="1000" dirty="0" smtClean="0"/>
          </a:p>
          <a:p>
            <a:pPr>
              <a:defRPr/>
            </a:pPr>
            <a:r>
              <a:rPr lang="en-US" sz="1000" dirty="0" smtClean="0"/>
              <a:t>Cattle Kingdom</a:t>
            </a:r>
          </a:p>
          <a:p>
            <a:pPr>
              <a:defRPr/>
            </a:pPr>
            <a:r>
              <a:rPr lang="en-US" sz="1000" dirty="0" smtClean="0"/>
              <a:t> </a:t>
            </a:r>
          </a:p>
          <a:p>
            <a:pPr>
              <a:defRPr/>
            </a:pPr>
            <a:r>
              <a:rPr lang="en-US" sz="1000" dirty="0" smtClean="0"/>
              <a:t>Transcontinental Railroad</a:t>
            </a:r>
          </a:p>
          <a:p>
            <a:pPr>
              <a:defRPr/>
            </a:pPr>
            <a:r>
              <a:rPr lang="en-US" sz="1000" dirty="0" smtClean="0"/>
              <a:t> </a:t>
            </a:r>
          </a:p>
          <a:p>
            <a:pPr>
              <a:defRPr/>
            </a:pPr>
            <a:r>
              <a:rPr lang="en-US" sz="1000" dirty="0" smtClean="0"/>
              <a:t>Reservations </a:t>
            </a:r>
          </a:p>
          <a:p>
            <a:pPr>
              <a:defRPr/>
            </a:pPr>
            <a:endParaRPr lang="en-US" sz="1000" dirty="0" smtClean="0"/>
          </a:p>
          <a:p>
            <a:pPr>
              <a:defRPr/>
            </a:pPr>
            <a:r>
              <a:rPr lang="en-US" sz="1000" dirty="0" smtClean="0"/>
              <a:t>Dry farming </a:t>
            </a:r>
          </a:p>
          <a:p>
            <a:pPr>
              <a:defRPr/>
            </a:pPr>
            <a:endParaRPr lang="en-US" sz="1000" dirty="0" smtClean="0"/>
          </a:p>
          <a:p>
            <a:pPr>
              <a:defRPr/>
            </a:pPr>
            <a:r>
              <a:rPr lang="en-US" sz="1000" dirty="0" smtClean="0"/>
              <a:t>Populist Party </a:t>
            </a:r>
          </a:p>
          <a:p>
            <a:pPr>
              <a:defRPr/>
            </a:pPr>
            <a:endParaRPr lang="en-US" sz="1000" dirty="0" smtClean="0"/>
          </a:p>
        </p:txBody>
      </p:sp>
      <p:sp>
        <p:nvSpPr>
          <p:cNvPr id="3088" name="Line 16"/>
          <p:cNvSpPr>
            <a:spLocks noChangeShapeType="1"/>
          </p:cNvSpPr>
          <p:nvPr/>
        </p:nvSpPr>
        <p:spPr bwMode="auto">
          <a:xfrm>
            <a:off x="7010400" y="2209800"/>
            <a:ext cx="6096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89" name="Line 17"/>
          <p:cNvSpPr>
            <a:spLocks noChangeShapeType="1"/>
          </p:cNvSpPr>
          <p:nvPr/>
        </p:nvSpPr>
        <p:spPr bwMode="auto">
          <a:xfrm>
            <a:off x="4876800" y="381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90" name="Rectangle 18"/>
          <p:cNvSpPr>
            <a:spLocks noChangeArrowheads="1"/>
          </p:cNvSpPr>
          <p:nvPr/>
        </p:nvSpPr>
        <p:spPr bwMode="auto">
          <a:xfrm>
            <a:off x="5181600" y="152400"/>
            <a:ext cx="3657600" cy="900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000">
                <a:cs typeface="Arial" pitchFamily="34" charset="0"/>
              </a:rPr>
              <a:t>Is about how after the Civil War, Americans moved west in greater numbers. In this chapter we learned about how the great American West changed in the late 1800s. Settlers poured into the region as Native Americans on the western lands struggled to keep hold of their homeland.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8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8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sz="1400" b="1">
              <a:latin typeface="Gill Sans MT" charset="0"/>
              <a:ea typeface="ＭＳ Ｐゴシック" charset="0"/>
            </a:endParaRPr>
          </a:p>
        </p:txBody>
      </p:sp>
      <p:sp>
        <p:nvSpPr>
          <p:cNvPr id="4099" name="Rectangle 3"/>
          <p:cNvSpPr>
            <a:spLocks noChangeArrowheads="1"/>
          </p:cNvSpPr>
          <p:nvPr/>
        </p:nvSpPr>
        <p:spPr bwMode="auto">
          <a:xfrm>
            <a:off x="76200" y="76200"/>
            <a:ext cx="4775200" cy="6096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4100" name="Text Box 4"/>
          <p:cNvSpPr txBox="1">
            <a:spLocks noChangeArrowheads="1"/>
          </p:cNvSpPr>
          <p:nvPr/>
        </p:nvSpPr>
        <p:spPr bwMode="auto">
          <a:xfrm>
            <a:off x="0" y="76200"/>
            <a:ext cx="4470400" cy="830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sz="1200" b="1" dirty="0">
                <a:latin typeface="Gill Sans MT" charset="0"/>
                <a:ea typeface="ＭＳ Ｐゴシック" charset="0"/>
              </a:rPr>
              <a:t>Chapter 19: The Industrial Age </a:t>
            </a:r>
          </a:p>
          <a:p>
            <a:pPr algn="ctr">
              <a:spcBef>
                <a:spcPct val="50000"/>
              </a:spcBef>
              <a:defRPr/>
            </a:pPr>
            <a:r>
              <a:rPr lang="en-US" sz="1200" b="1" dirty="0">
                <a:latin typeface="Gill Sans MT" charset="0"/>
                <a:ea typeface="ＭＳ Ｐゴシック" charset="0"/>
              </a:rPr>
              <a:t>1876-1900, Pgs. 611-629</a:t>
            </a:r>
          </a:p>
          <a:p>
            <a:pPr algn="ctr">
              <a:spcBef>
                <a:spcPct val="50000"/>
              </a:spcBef>
              <a:defRPr/>
            </a:pPr>
            <a:endParaRPr lang="en-US" sz="1200" b="1" dirty="0">
              <a:latin typeface="Gill Sans MT" charset="0"/>
              <a:ea typeface="ＭＳ Ｐゴシック" charset="0"/>
            </a:endParaRPr>
          </a:p>
        </p:txBody>
      </p:sp>
      <p:sp>
        <p:nvSpPr>
          <p:cNvPr id="4101" name="Line 5"/>
          <p:cNvSpPr>
            <a:spLocks noChangeShapeType="1"/>
          </p:cNvSpPr>
          <p:nvPr/>
        </p:nvSpPr>
        <p:spPr bwMode="auto">
          <a:xfrm flipH="1">
            <a:off x="1905000" y="762000"/>
            <a:ext cx="4572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102" name="Rectangle 6"/>
          <p:cNvSpPr>
            <a:spLocks noChangeArrowheads="1"/>
          </p:cNvSpPr>
          <p:nvPr/>
        </p:nvSpPr>
        <p:spPr bwMode="auto">
          <a:xfrm>
            <a:off x="152400" y="5791200"/>
            <a:ext cx="8686800" cy="9906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4103" name="Text Box 7"/>
          <p:cNvSpPr txBox="1">
            <a:spLocks noChangeArrowheads="1"/>
          </p:cNvSpPr>
          <p:nvPr/>
        </p:nvSpPr>
        <p:spPr bwMode="auto">
          <a:xfrm>
            <a:off x="76200" y="54864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dirty="0">
                <a:latin typeface="Gill Sans MT" charset="0"/>
                <a:ea typeface="ＭＳ Ｐゴシック" charset="0"/>
              </a:rPr>
              <a:t>** The very least I need to know about Chapter 19: </a:t>
            </a:r>
          </a:p>
        </p:txBody>
      </p:sp>
      <p:sp>
        <p:nvSpPr>
          <p:cNvPr id="4104" name="Text Box 8"/>
          <p:cNvSpPr txBox="1">
            <a:spLocks noChangeArrowheads="1"/>
          </p:cNvSpPr>
          <p:nvPr/>
        </p:nvSpPr>
        <p:spPr bwMode="auto">
          <a:xfrm>
            <a:off x="228600" y="2971800"/>
            <a:ext cx="5029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a:latin typeface="Arial" charset="0"/>
              <a:ea typeface="ＭＳ Ｐゴシック" charset="0"/>
            </a:endParaRPr>
          </a:p>
        </p:txBody>
      </p:sp>
      <p:sp>
        <p:nvSpPr>
          <p:cNvPr id="4105" name="Text Box 9"/>
          <p:cNvSpPr txBox="1">
            <a:spLocks noChangeArrowheads="1"/>
          </p:cNvSpPr>
          <p:nvPr/>
        </p:nvSpPr>
        <p:spPr bwMode="auto">
          <a:xfrm>
            <a:off x="152400" y="5486400"/>
            <a:ext cx="7924800" cy="180049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buFont typeface="Wingdings" charset="0"/>
              <a:buChar char="§"/>
              <a:defRPr/>
            </a:pPr>
            <a:endParaRPr lang="en-US" sz="1400" dirty="0">
              <a:latin typeface="Arial" charset="0"/>
              <a:ea typeface="ＭＳ Ｐゴシック" charset="0"/>
            </a:endParaRPr>
          </a:p>
          <a:p>
            <a:pPr>
              <a:spcBef>
                <a:spcPct val="50000"/>
              </a:spcBef>
              <a:buFont typeface="Wingdings" charset="0"/>
              <a:buChar char="§"/>
              <a:defRPr/>
            </a:pPr>
            <a:r>
              <a:rPr lang="en-US" sz="1400" dirty="0" smtClean="0">
                <a:latin typeface="Arial" charset="0"/>
                <a:ea typeface="ＭＳ Ｐゴシック" charset="0"/>
              </a:rPr>
              <a:t> During the Industrial Age, mass production produced more products quicker and more efficiently, resulting in cheaper prices.  </a:t>
            </a:r>
            <a:endParaRPr lang="en-US" sz="1400" dirty="0">
              <a:latin typeface="Arial" charset="0"/>
              <a:ea typeface="ＭＳ Ｐゴシック" charset="0"/>
            </a:endParaRPr>
          </a:p>
          <a:p>
            <a:pPr>
              <a:spcBef>
                <a:spcPct val="50000"/>
              </a:spcBef>
              <a:buFont typeface="Wingdings" charset="0"/>
              <a:buChar char="§"/>
              <a:defRPr/>
            </a:pPr>
            <a:r>
              <a:rPr lang="en-US" sz="1400" dirty="0">
                <a:latin typeface="Arial" charset="0"/>
                <a:ea typeface="ＭＳ Ｐゴシック" charset="0"/>
              </a:rPr>
              <a:t> </a:t>
            </a:r>
            <a:r>
              <a:rPr lang="en-US" sz="1400" dirty="0" smtClean="0">
                <a:latin typeface="Arial" charset="0"/>
                <a:ea typeface="ＭＳ Ｐゴシック" charset="0"/>
              </a:rPr>
              <a:t>Corporations formed monopolies and trusts to reduce competition– which eventually lead workers to fight back.</a:t>
            </a:r>
            <a:endParaRPr lang="en-US" sz="1400" dirty="0">
              <a:latin typeface="Arial" charset="0"/>
              <a:ea typeface="ＭＳ Ｐゴシック" charset="0"/>
            </a:endParaRPr>
          </a:p>
          <a:p>
            <a:pPr>
              <a:spcBef>
                <a:spcPct val="50000"/>
              </a:spcBef>
              <a:buFont typeface="Wingdings" charset="0"/>
              <a:buNone/>
              <a:defRPr/>
            </a:pPr>
            <a:endParaRPr lang="en-US" dirty="0">
              <a:latin typeface="Arial" charset="0"/>
              <a:ea typeface="ＭＳ Ｐゴシック" charset="0"/>
            </a:endParaRPr>
          </a:p>
        </p:txBody>
      </p:sp>
      <p:sp>
        <p:nvSpPr>
          <p:cNvPr id="4107" name="Rectangle 11"/>
          <p:cNvSpPr>
            <a:spLocks noChangeArrowheads="1"/>
          </p:cNvSpPr>
          <p:nvPr/>
        </p:nvSpPr>
        <p:spPr bwMode="auto">
          <a:xfrm>
            <a:off x="0" y="1371600"/>
            <a:ext cx="6629400" cy="41148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4108" name="Text Box 12"/>
          <p:cNvSpPr txBox="1">
            <a:spLocks noChangeArrowheads="1"/>
          </p:cNvSpPr>
          <p:nvPr/>
        </p:nvSpPr>
        <p:spPr bwMode="auto">
          <a:xfrm>
            <a:off x="0" y="8382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a:latin typeface="Gill Sans MT" charset="0"/>
                <a:ea typeface="ＭＳ Ｐゴシック" charset="0"/>
              </a:rPr>
              <a:t>Essential Questions: </a:t>
            </a:r>
          </a:p>
        </p:txBody>
      </p:sp>
      <p:sp>
        <p:nvSpPr>
          <p:cNvPr id="4109" name="Text Box 13"/>
          <p:cNvSpPr txBox="1">
            <a:spLocks noChangeArrowheads="1"/>
          </p:cNvSpPr>
          <p:nvPr/>
        </p:nvSpPr>
        <p:spPr bwMode="auto">
          <a:xfrm>
            <a:off x="6705600" y="22860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a:latin typeface="Gill Sans MT" charset="0"/>
                <a:ea typeface="ＭＳ Ｐゴシック" charset="0"/>
              </a:rPr>
              <a:t>Vocab:  </a:t>
            </a:r>
          </a:p>
        </p:txBody>
      </p:sp>
      <p:sp>
        <p:nvSpPr>
          <p:cNvPr id="4110" name="Rectangle 14"/>
          <p:cNvSpPr>
            <a:spLocks noChangeArrowheads="1"/>
          </p:cNvSpPr>
          <p:nvPr/>
        </p:nvSpPr>
        <p:spPr bwMode="auto">
          <a:xfrm>
            <a:off x="6781800" y="2514600"/>
            <a:ext cx="2286000" cy="32004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4111" name="Text Box 15"/>
          <p:cNvSpPr txBox="1">
            <a:spLocks noChangeArrowheads="1"/>
          </p:cNvSpPr>
          <p:nvPr/>
        </p:nvSpPr>
        <p:spPr bwMode="auto">
          <a:xfrm>
            <a:off x="6781800" y="2590800"/>
            <a:ext cx="1752600" cy="3786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342900" indent="-342900">
              <a:defRPr>
                <a:solidFill>
                  <a:schemeClr val="tx1"/>
                </a:solidFill>
                <a:latin typeface="Arial" charset="0"/>
                <a:ea typeface="ＭＳ Ｐゴシック" charset="0"/>
              </a:defRPr>
            </a:lvl1pPr>
            <a:lvl2pPr marL="800100" indent="-342900">
              <a:defRPr>
                <a:solidFill>
                  <a:schemeClr val="tx1"/>
                </a:solidFill>
                <a:latin typeface="Arial" charset="0"/>
                <a:ea typeface="ＭＳ Ｐゴシック" charset="0"/>
              </a:defRPr>
            </a:lvl2pPr>
            <a:lvl3pPr marL="1257300" indent="-342900">
              <a:defRPr>
                <a:solidFill>
                  <a:schemeClr val="tx1"/>
                </a:solidFill>
                <a:latin typeface="Arial" charset="0"/>
                <a:ea typeface="ＭＳ Ｐゴシック" charset="0"/>
              </a:defRPr>
            </a:lvl3pPr>
            <a:lvl4pPr marL="1714500" indent="-342900">
              <a:defRPr>
                <a:solidFill>
                  <a:schemeClr val="tx1"/>
                </a:solidFill>
                <a:latin typeface="Arial" charset="0"/>
                <a:ea typeface="ＭＳ Ｐゴシック" charset="0"/>
              </a:defRPr>
            </a:lvl4pPr>
            <a:lvl5pPr marL="2171700" indent="-342900">
              <a:defRPr>
                <a:solidFill>
                  <a:schemeClr val="tx1"/>
                </a:solidFill>
                <a:latin typeface="Arial" charset="0"/>
                <a:ea typeface="ＭＳ Ｐゴシック" charset="0"/>
              </a:defRPr>
            </a:lvl5pPr>
            <a:lvl6pPr marL="2628900" indent="-342900" fontAlgn="base">
              <a:spcBef>
                <a:spcPct val="0"/>
              </a:spcBef>
              <a:spcAft>
                <a:spcPct val="0"/>
              </a:spcAft>
              <a:defRPr>
                <a:solidFill>
                  <a:schemeClr val="tx1"/>
                </a:solidFill>
                <a:latin typeface="Arial" charset="0"/>
                <a:ea typeface="ＭＳ Ｐゴシック" charset="0"/>
              </a:defRPr>
            </a:lvl6pPr>
            <a:lvl7pPr marL="3086100" indent="-342900" fontAlgn="base">
              <a:spcBef>
                <a:spcPct val="0"/>
              </a:spcBef>
              <a:spcAft>
                <a:spcPct val="0"/>
              </a:spcAft>
              <a:defRPr>
                <a:solidFill>
                  <a:schemeClr val="tx1"/>
                </a:solidFill>
                <a:latin typeface="Arial" charset="0"/>
                <a:ea typeface="ＭＳ Ｐゴシック" charset="0"/>
              </a:defRPr>
            </a:lvl7pPr>
            <a:lvl8pPr marL="3543300" indent="-342900" fontAlgn="base">
              <a:spcBef>
                <a:spcPct val="0"/>
              </a:spcBef>
              <a:spcAft>
                <a:spcPct val="0"/>
              </a:spcAft>
              <a:defRPr>
                <a:solidFill>
                  <a:schemeClr val="tx1"/>
                </a:solidFill>
                <a:latin typeface="Arial" charset="0"/>
                <a:ea typeface="ＭＳ Ｐゴシック" charset="0"/>
              </a:defRPr>
            </a:lvl8pPr>
            <a:lvl9pPr marL="4000500" indent="-342900" fontAlgn="base">
              <a:spcBef>
                <a:spcPct val="0"/>
              </a:spcBef>
              <a:spcAft>
                <a:spcPct val="0"/>
              </a:spcAft>
              <a:defRPr>
                <a:solidFill>
                  <a:schemeClr val="tx1"/>
                </a:solidFill>
                <a:latin typeface="Arial" charset="0"/>
                <a:ea typeface="ＭＳ Ｐゴシック" charset="0"/>
              </a:defRPr>
            </a:lvl9pPr>
          </a:lstStyle>
          <a:p>
            <a:pPr>
              <a:defRPr/>
            </a:pPr>
            <a:r>
              <a:rPr lang="en-US" sz="1000" dirty="0" smtClean="0"/>
              <a:t>Mass production </a:t>
            </a:r>
          </a:p>
          <a:p>
            <a:pPr>
              <a:defRPr/>
            </a:pPr>
            <a:endParaRPr lang="en-US" sz="1000" dirty="0" smtClean="0"/>
          </a:p>
          <a:p>
            <a:pPr>
              <a:defRPr/>
            </a:pPr>
            <a:r>
              <a:rPr lang="en-US" sz="1000" dirty="0" smtClean="0"/>
              <a:t>Assembly line+ Henry Ford</a:t>
            </a:r>
          </a:p>
          <a:p>
            <a:pPr>
              <a:defRPr/>
            </a:pPr>
            <a:endParaRPr lang="en-US" sz="1000" dirty="0" smtClean="0"/>
          </a:p>
          <a:p>
            <a:pPr>
              <a:defRPr/>
            </a:pPr>
            <a:r>
              <a:rPr lang="en-US" sz="1000" dirty="0" smtClean="0"/>
              <a:t>Bessemer Process </a:t>
            </a:r>
          </a:p>
          <a:p>
            <a:pPr>
              <a:defRPr/>
            </a:pPr>
            <a:endParaRPr lang="en-US" sz="1000" dirty="0" smtClean="0"/>
          </a:p>
          <a:p>
            <a:pPr>
              <a:defRPr/>
            </a:pPr>
            <a:r>
              <a:rPr lang="en-US" sz="1000" dirty="0" smtClean="0"/>
              <a:t>Urbanization </a:t>
            </a:r>
          </a:p>
          <a:p>
            <a:pPr>
              <a:defRPr/>
            </a:pPr>
            <a:endParaRPr lang="en-US" sz="1000" dirty="0" smtClean="0"/>
          </a:p>
          <a:p>
            <a:pPr>
              <a:defRPr/>
            </a:pPr>
            <a:r>
              <a:rPr lang="en-US" sz="1000" dirty="0" smtClean="0"/>
              <a:t>Corporation </a:t>
            </a:r>
          </a:p>
          <a:p>
            <a:pPr>
              <a:defRPr/>
            </a:pPr>
            <a:endParaRPr lang="en-US" sz="1000" dirty="0" smtClean="0"/>
          </a:p>
          <a:p>
            <a:pPr>
              <a:defRPr/>
            </a:pPr>
            <a:r>
              <a:rPr lang="en-US" sz="1000" dirty="0" smtClean="0"/>
              <a:t>Trusts</a:t>
            </a:r>
          </a:p>
          <a:p>
            <a:pPr>
              <a:defRPr/>
            </a:pPr>
            <a:endParaRPr lang="en-US" sz="1000" dirty="0" smtClean="0"/>
          </a:p>
          <a:p>
            <a:pPr>
              <a:defRPr/>
            </a:pPr>
            <a:r>
              <a:rPr lang="en-US" sz="1000" dirty="0" smtClean="0"/>
              <a:t>Monopolies </a:t>
            </a:r>
          </a:p>
          <a:p>
            <a:pPr>
              <a:defRPr/>
            </a:pPr>
            <a:endParaRPr lang="en-US" sz="1000" dirty="0" smtClean="0"/>
          </a:p>
          <a:p>
            <a:pPr>
              <a:defRPr/>
            </a:pPr>
            <a:r>
              <a:rPr lang="en-US" sz="1000" dirty="0" smtClean="0"/>
              <a:t>Laissez-faire </a:t>
            </a:r>
          </a:p>
          <a:p>
            <a:pPr>
              <a:defRPr/>
            </a:pPr>
            <a:endParaRPr lang="en-US" sz="1000" dirty="0" smtClean="0"/>
          </a:p>
          <a:p>
            <a:pPr>
              <a:defRPr/>
            </a:pPr>
            <a:r>
              <a:rPr lang="en-US" sz="1000" dirty="0" smtClean="0"/>
              <a:t>Labor Unions</a:t>
            </a:r>
          </a:p>
          <a:p>
            <a:pPr>
              <a:defRPr/>
            </a:pPr>
            <a:endParaRPr lang="en-US" sz="1000" dirty="0" smtClean="0"/>
          </a:p>
          <a:p>
            <a:pPr>
              <a:defRPr/>
            </a:pPr>
            <a:r>
              <a:rPr lang="en-US" sz="1000" dirty="0" smtClean="0"/>
              <a:t>Homestead Strike </a:t>
            </a:r>
          </a:p>
          <a:p>
            <a:pPr>
              <a:defRPr/>
            </a:pPr>
            <a:endParaRPr lang="en-US" sz="1000" dirty="0" smtClean="0"/>
          </a:p>
          <a:p>
            <a:pPr>
              <a:defRPr/>
            </a:pPr>
            <a:endParaRPr lang="en-US" sz="1000" dirty="0" smtClean="0"/>
          </a:p>
          <a:p>
            <a:pPr>
              <a:defRPr/>
            </a:pPr>
            <a:endParaRPr lang="en-US" sz="1000" dirty="0" smtClean="0"/>
          </a:p>
          <a:p>
            <a:pPr>
              <a:defRPr/>
            </a:pPr>
            <a:endParaRPr lang="en-US" sz="1000" dirty="0" smtClean="0"/>
          </a:p>
          <a:p>
            <a:pPr>
              <a:defRPr/>
            </a:pPr>
            <a:endParaRPr lang="en-US" sz="1000" dirty="0" smtClean="0"/>
          </a:p>
        </p:txBody>
      </p:sp>
      <p:sp>
        <p:nvSpPr>
          <p:cNvPr id="4112" name="Line 16"/>
          <p:cNvSpPr>
            <a:spLocks noChangeShapeType="1"/>
          </p:cNvSpPr>
          <p:nvPr/>
        </p:nvSpPr>
        <p:spPr bwMode="auto">
          <a:xfrm>
            <a:off x="7010400" y="2209800"/>
            <a:ext cx="6096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113" name="Line 17"/>
          <p:cNvSpPr>
            <a:spLocks noChangeShapeType="1"/>
          </p:cNvSpPr>
          <p:nvPr/>
        </p:nvSpPr>
        <p:spPr bwMode="auto">
          <a:xfrm>
            <a:off x="4876800" y="381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114" name="Rectangle 18"/>
          <p:cNvSpPr>
            <a:spLocks noChangeArrowheads="1"/>
          </p:cNvSpPr>
          <p:nvPr/>
        </p:nvSpPr>
        <p:spPr bwMode="auto">
          <a:xfrm>
            <a:off x="5181600" y="152400"/>
            <a:ext cx="3810000" cy="1465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000">
                <a:latin typeface="Gill Sans MT" pitchFamily="34" charset="0"/>
              </a:rPr>
              <a:t>Is about how the United States became an industrial power in the late 1800</a:t>
            </a:r>
            <a:r>
              <a:rPr lang="ja-JP" altLang="en-US" sz="1000">
                <a:latin typeface="Gill Sans MT" pitchFamily="34" charset="0"/>
              </a:rPr>
              <a:t>’</a:t>
            </a:r>
            <a:r>
              <a:rPr lang="en-US" altLang="ja-JP" sz="1000">
                <a:latin typeface="Gill Sans MT" pitchFamily="34" charset="0"/>
              </a:rPr>
              <a:t>s.  In Chapter 19 we focused on  the rise of the Second Industrial Revolution which centered around new industries, inventions, and ways of manufacturing goods. As big businesses grew companies began to dominate entire industries. Poor working conditions were a result of the enormous power of these industries and workers began to organize and take action. </a:t>
            </a:r>
          </a:p>
          <a:p>
            <a:pPr>
              <a:spcBef>
                <a:spcPct val="50000"/>
              </a:spcBef>
            </a:pPr>
            <a:r>
              <a:rPr lang="en-US" sz="1000">
                <a:latin typeface="Gill Sans MT" pitchFamily="34" charset="0"/>
              </a:rPr>
              <a:t>.</a:t>
            </a:r>
          </a:p>
        </p:txBody>
      </p:sp>
      <p:sp>
        <p:nvSpPr>
          <p:cNvPr id="4115" name="Text Box 19"/>
          <p:cNvSpPr txBox="1">
            <a:spLocks noChangeArrowheads="1"/>
          </p:cNvSpPr>
          <p:nvPr/>
        </p:nvSpPr>
        <p:spPr bwMode="auto">
          <a:xfrm>
            <a:off x="0" y="1371600"/>
            <a:ext cx="6629400" cy="3400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342900" indent="-342900">
              <a:defRPr>
                <a:solidFill>
                  <a:schemeClr val="tx1"/>
                </a:solidFill>
                <a:latin typeface="Arial" charset="0"/>
                <a:ea typeface="ＭＳ Ｐゴシック" charset="0"/>
              </a:defRPr>
            </a:lvl1pPr>
            <a:lvl2pPr marL="800100" indent="-342900">
              <a:defRPr>
                <a:solidFill>
                  <a:schemeClr val="tx1"/>
                </a:solidFill>
                <a:latin typeface="Arial" charset="0"/>
                <a:ea typeface="ＭＳ Ｐゴシック" charset="0"/>
              </a:defRPr>
            </a:lvl2pPr>
            <a:lvl3pPr marL="1257300" indent="-342900">
              <a:defRPr>
                <a:solidFill>
                  <a:schemeClr val="tx1"/>
                </a:solidFill>
                <a:latin typeface="Arial" charset="0"/>
                <a:ea typeface="ＭＳ Ｐゴシック" charset="0"/>
              </a:defRPr>
            </a:lvl3pPr>
            <a:lvl4pPr marL="1714500" indent="-342900">
              <a:defRPr>
                <a:solidFill>
                  <a:schemeClr val="tx1"/>
                </a:solidFill>
                <a:latin typeface="Arial" charset="0"/>
                <a:ea typeface="ＭＳ Ｐゴシック" charset="0"/>
              </a:defRPr>
            </a:lvl4pPr>
            <a:lvl5pPr marL="2171700" indent="-342900">
              <a:defRPr>
                <a:solidFill>
                  <a:schemeClr val="tx1"/>
                </a:solidFill>
                <a:latin typeface="Arial" charset="0"/>
                <a:ea typeface="ＭＳ Ｐゴシック" charset="0"/>
              </a:defRPr>
            </a:lvl5pPr>
            <a:lvl6pPr marL="2628900" indent="-342900" fontAlgn="base">
              <a:spcBef>
                <a:spcPct val="0"/>
              </a:spcBef>
              <a:spcAft>
                <a:spcPct val="0"/>
              </a:spcAft>
              <a:defRPr>
                <a:solidFill>
                  <a:schemeClr val="tx1"/>
                </a:solidFill>
                <a:latin typeface="Arial" charset="0"/>
                <a:ea typeface="ＭＳ Ｐゴシック" charset="0"/>
              </a:defRPr>
            </a:lvl6pPr>
            <a:lvl7pPr marL="3086100" indent="-342900" fontAlgn="base">
              <a:spcBef>
                <a:spcPct val="0"/>
              </a:spcBef>
              <a:spcAft>
                <a:spcPct val="0"/>
              </a:spcAft>
              <a:defRPr>
                <a:solidFill>
                  <a:schemeClr val="tx1"/>
                </a:solidFill>
                <a:latin typeface="Arial" charset="0"/>
                <a:ea typeface="ＭＳ Ｐゴシック" charset="0"/>
              </a:defRPr>
            </a:lvl7pPr>
            <a:lvl8pPr marL="3543300" indent="-342900" fontAlgn="base">
              <a:spcBef>
                <a:spcPct val="0"/>
              </a:spcBef>
              <a:spcAft>
                <a:spcPct val="0"/>
              </a:spcAft>
              <a:defRPr>
                <a:solidFill>
                  <a:schemeClr val="tx1"/>
                </a:solidFill>
                <a:latin typeface="Arial" charset="0"/>
                <a:ea typeface="ＭＳ Ｐゴシック" charset="0"/>
              </a:defRPr>
            </a:lvl8pPr>
            <a:lvl9pPr marL="4000500" indent="-342900" fontAlgn="base">
              <a:spcBef>
                <a:spcPct val="0"/>
              </a:spcBef>
              <a:spcAft>
                <a:spcPct val="0"/>
              </a:spcAft>
              <a:defRPr>
                <a:solidFill>
                  <a:schemeClr val="tx1"/>
                </a:solidFill>
                <a:latin typeface="Arial" charset="0"/>
                <a:ea typeface="ＭＳ Ｐゴシック" charset="0"/>
              </a:defRPr>
            </a:lvl9pPr>
          </a:lstStyle>
          <a:p>
            <a:pPr marL="228600" indent="-228600">
              <a:spcBef>
                <a:spcPct val="50000"/>
              </a:spcBef>
              <a:buFontTx/>
              <a:buAutoNum type="arabicPeriod"/>
              <a:defRPr/>
            </a:pPr>
            <a:r>
              <a:rPr lang="en-US" sz="1000" dirty="0" smtClean="0"/>
              <a:t>What new business methods came about during the Second Industrial Revolution that helped corporations grow? </a:t>
            </a:r>
          </a:p>
          <a:p>
            <a:pPr marL="228600" indent="-228600">
              <a:spcBef>
                <a:spcPct val="50000"/>
              </a:spcBef>
              <a:buFontTx/>
              <a:buAutoNum type="arabicPeriod"/>
              <a:defRPr/>
            </a:pPr>
            <a:endParaRPr lang="en-US" sz="1000" dirty="0" smtClean="0"/>
          </a:p>
          <a:p>
            <a:pPr marL="228600" indent="-228600">
              <a:spcBef>
                <a:spcPct val="50000"/>
              </a:spcBef>
              <a:buFontTx/>
              <a:buAutoNum type="arabicPeriod"/>
              <a:defRPr/>
            </a:pPr>
            <a:endParaRPr lang="en-US" sz="1000" dirty="0" smtClean="0"/>
          </a:p>
          <a:p>
            <a:pPr marL="228600" indent="-228600">
              <a:spcBef>
                <a:spcPct val="50000"/>
              </a:spcBef>
              <a:buFontTx/>
              <a:buAutoNum type="arabicPeriod"/>
              <a:defRPr/>
            </a:pPr>
            <a:endParaRPr lang="en-US" sz="1000" dirty="0" smtClean="0"/>
          </a:p>
          <a:p>
            <a:pPr marL="228600" indent="-228600">
              <a:spcBef>
                <a:spcPct val="50000"/>
              </a:spcBef>
              <a:buFontTx/>
              <a:buAutoNum type="arabicPeriod"/>
              <a:defRPr/>
            </a:pPr>
            <a:endParaRPr lang="en-US" sz="1000" dirty="0" smtClean="0"/>
          </a:p>
          <a:p>
            <a:pPr marL="228600" indent="-228600">
              <a:spcBef>
                <a:spcPct val="50000"/>
              </a:spcBef>
              <a:buFontTx/>
              <a:buAutoNum type="arabicPeriod"/>
              <a:defRPr/>
            </a:pPr>
            <a:endParaRPr lang="en-US" sz="1000" dirty="0" smtClean="0"/>
          </a:p>
          <a:p>
            <a:pPr marL="228600" indent="-228600">
              <a:spcBef>
                <a:spcPct val="50000"/>
              </a:spcBef>
              <a:buFontTx/>
              <a:buAutoNum type="arabicPeriod"/>
              <a:defRPr/>
            </a:pPr>
            <a:r>
              <a:rPr lang="en-US" sz="1000" dirty="0" smtClean="0"/>
              <a:t>What are the positive and negative effects of mass production and the assembly line? </a:t>
            </a:r>
          </a:p>
          <a:p>
            <a:pPr marL="228600" indent="-228600">
              <a:spcBef>
                <a:spcPct val="50000"/>
              </a:spcBef>
              <a:buFontTx/>
              <a:buAutoNum type="arabicPeriod"/>
              <a:defRPr/>
            </a:pPr>
            <a:endParaRPr lang="en-US" sz="1000" dirty="0" smtClean="0"/>
          </a:p>
          <a:p>
            <a:pPr marL="0" indent="0">
              <a:spcBef>
                <a:spcPct val="50000"/>
              </a:spcBef>
              <a:defRPr/>
            </a:pPr>
            <a:endParaRPr lang="en-US" sz="1000" dirty="0" smtClean="0"/>
          </a:p>
          <a:p>
            <a:pPr marL="0" indent="0">
              <a:spcBef>
                <a:spcPct val="50000"/>
              </a:spcBef>
              <a:defRPr/>
            </a:pPr>
            <a:endParaRPr lang="en-US" sz="1000" dirty="0" smtClean="0"/>
          </a:p>
          <a:p>
            <a:pPr marL="0" indent="0">
              <a:spcBef>
                <a:spcPct val="50000"/>
              </a:spcBef>
              <a:defRPr/>
            </a:pPr>
            <a:endParaRPr lang="en-US" sz="1000" dirty="0" smtClean="0"/>
          </a:p>
          <a:p>
            <a:pPr marL="228600" indent="-228600">
              <a:spcBef>
                <a:spcPct val="50000"/>
              </a:spcBef>
              <a:buFontTx/>
              <a:buAutoNum type="arabicPeriod"/>
              <a:defRPr/>
            </a:pPr>
            <a:endParaRPr lang="en-US" sz="1000" dirty="0" smtClean="0"/>
          </a:p>
          <a:p>
            <a:pPr marL="228600" indent="-228600">
              <a:spcBef>
                <a:spcPct val="50000"/>
              </a:spcBef>
              <a:buFontTx/>
              <a:buAutoNum type="arabicPeriod"/>
              <a:defRPr/>
            </a:pPr>
            <a:r>
              <a:rPr lang="en-US" sz="1000" dirty="0" smtClean="0"/>
              <a:t>Why were labor unions formed? </a:t>
            </a:r>
          </a:p>
          <a:p>
            <a:pPr marL="0" indent="0">
              <a:spcBef>
                <a:spcPct val="50000"/>
              </a:spcBef>
              <a:defRPr/>
            </a:pPr>
            <a:endParaRPr lang="en-US" sz="1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0"/>
            <a:ext cx="91440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sz="1400" b="1">
              <a:latin typeface="Gill Sans MT" charset="0"/>
              <a:ea typeface="ＭＳ Ｐゴシック" charset="0"/>
            </a:endParaRPr>
          </a:p>
        </p:txBody>
      </p:sp>
      <p:sp>
        <p:nvSpPr>
          <p:cNvPr id="5123" name="Rectangle 3"/>
          <p:cNvSpPr>
            <a:spLocks noChangeArrowheads="1"/>
          </p:cNvSpPr>
          <p:nvPr/>
        </p:nvSpPr>
        <p:spPr bwMode="auto">
          <a:xfrm>
            <a:off x="76200" y="76200"/>
            <a:ext cx="4775200" cy="6096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124" name="Text Box 4"/>
          <p:cNvSpPr txBox="1">
            <a:spLocks noChangeArrowheads="1"/>
          </p:cNvSpPr>
          <p:nvPr/>
        </p:nvSpPr>
        <p:spPr bwMode="auto">
          <a:xfrm>
            <a:off x="0" y="76200"/>
            <a:ext cx="4470400" cy="830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sz="1200" b="1" dirty="0">
                <a:latin typeface="Gill Sans MT" charset="0"/>
                <a:ea typeface="ＭＳ Ｐゴシック" charset="0"/>
              </a:rPr>
              <a:t>Chapter 20:   Immigrants and Urban Life </a:t>
            </a:r>
          </a:p>
          <a:p>
            <a:pPr algn="ctr">
              <a:spcBef>
                <a:spcPct val="50000"/>
              </a:spcBef>
              <a:defRPr/>
            </a:pPr>
            <a:r>
              <a:rPr lang="en-US" sz="1200" b="1" dirty="0">
                <a:latin typeface="Gill Sans MT" charset="0"/>
                <a:ea typeface="ＭＳ Ｐゴシック" charset="0"/>
              </a:rPr>
              <a:t>1876- 1900, Pgs. 635- 650</a:t>
            </a:r>
          </a:p>
          <a:p>
            <a:pPr algn="ctr">
              <a:spcBef>
                <a:spcPct val="50000"/>
              </a:spcBef>
              <a:defRPr/>
            </a:pPr>
            <a:endParaRPr lang="en-US" sz="1200" b="1" dirty="0">
              <a:latin typeface="Gill Sans MT" charset="0"/>
              <a:ea typeface="ＭＳ Ｐゴシック" charset="0"/>
            </a:endParaRPr>
          </a:p>
        </p:txBody>
      </p:sp>
      <p:sp>
        <p:nvSpPr>
          <p:cNvPr id="5125" name="Line 5"/>
          <p:cNvSpPr>
            <a:spLocks noChangeShapeType="1"/>
          </p:cNvSpPr>
          <p:nvPr/>
        </p:nvSpPr>
        <p:spPr bwMode="auto">
          <a:xfrm flipH="1">
            <a:off x="1905000" y="762000"/>
            <a:ext cx="4572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26" name="Rectangle 6"/>
          <p:cNvSpPr>
            <a:spLocks noChangeArrowheads="1"/>
          </p:cNvSpPr>
          <p:nvPr/>
        </p:nvSpPr>
        <p:spPr bwMode="auto">
          <a:xfrm>
            <a:off x="152400" y="5791200"/>
            <a:ext cx="8686800" cy="9906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127" name="Text Box 7"/>
          <p:cNvSpPr txBox="1">
            <a:spLocks noChangeArrowheads="1"/>
          </p:cNvSpPr>
          <p:nvPr/>
        </p:nvSpPr>
        <p:spPr bwMode="auto">
          <a:xfrm>
            <a:off x="76200" y="54864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dirty="0">
                <a:latin typeface="Gill Sans MT" charset="0"/>
                <a:ea typeface="ＭＳ Ｐゴシック" charset="0"/>
              </a:rPr>
              <a:t>** The very least I need to know about Chapter 20: </a:t>
            </a:r>
          </a:p>
        </p:txBody>
      </p:sp>
      <p:sp>
        <p:nvSpPr>
          <p:cNvPr id="5128" name="Text Box 8"/>
          <p:cNvSpPr txBox="1">
            <a:spLocks noChangeArrowheads="1"/>
          </p:cNvSpPr>
          <p:nvPr/>
        </p:nvSpPr>
        <p:spPr bwMode="auto">
          <a:xfrm>
            <a:off x="228600" y="2971800"/>
            <a:ext cx="5029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a:latin typeface="Arial" charset="0"/>
              <a:ea typeface="ＭＳ Ｐゴシック" charset="0"/>
            </a:endParaRPr>
          </a:p>
        </p:txBody>
      </p:sp>
      <p:sp>
        <p:nvSpPr>
          <p:cNvPr id="5129" name="Text Box 9"/>
          <p:cNvSpPr txBox="1">
            <a:spLocks noChangeArrowheads="1"/>
          </p:cNvSpPr>
          <p:nvPr/>
        </p:nvSpPr>
        <p:spPr bwMode="auto">
          <a:xfrm>
            <a:off x="152400" y="5639306"/>
            <a:ext cx="7696200" cy="152349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buFont typeface="Wingdings" charset="0"/>
              <a:buChar char="§"/>
              <a:defRPr/>
            </a:pPr>
            <a:endParaRPr lang="en-US" sz="1200" dirty="0">
              <a:latin typeface="Arial" charset="0"/>
              <a:ea typeface="ＭＳ Ｐゴシック" charset="0"/>
            </a:endParaRPr>
          </a:p>
          <a:p>
            <a:pPr>
              <a:spcBef>
                <a:spcPct val="50000"/>
              </a:spcBef>
              <a:buFont typeface="Wingdings" charset="0"/>
              <a:buChar char="§"/>
              <a:defRPr/>
            </a:pPr>
            <a:r>
              <a:rPr lang="en-US" sz="1200" dirty="0" smtClean="0">
                <a:latin typeface="Arial" charset="0"/>
                <a:ea typeface="ＭＳ Ｐゴシック" charset="0"/>
              </a:rPr>
              <a:t>Immigrants came to American for many reasons during the late 1800’s and settled in cities where jobs were. </a:t>
            </a:r>
            <a:endParaRPr lang="en-US" sz="1200" dirty="0">
              <a:latin typeface="Arial" charset="0"/>
              <a:ea typeface="ＭＳ Ｐゴシック" charset="0"/>
            </a:endParaRPr>
          </a:p>
          <a:p>
            <a:pPr>
              <a:spcBef>
                <a:spcPct val="50000"/>
              </a:spcBef>
              <a:buFont typeface="Wingdings" charset="0"/>
              <a:buChar char="§"/>
              <a:defRPr/>
            </a:pPr>
            <a:r>
              <a:rPr lang="en-US" sz="1200" dirty="0">
                <a:latin typeface="Arial" charset="0"/>
                <a:ea typeface="ＭＳ Ｐゴシック" charset="0"/>
              </a:rPr>
              <a:t> </a:t>
            </a:r>
            <a:r>
              <a:rPr lang="en-US" sz="1200" dirty="0" smtClean="0">
                <a:latin typeface="Arial" charset="0"/>
                <a:ea typeface="ＭＳ Ｐゴシック" charset="0"/>
              </a:rPr>
              <a:t>Most immigrants lived a poor life in America- resulting in poor living conditions. </a:t>
            </a:r>
            <a:endParaRPr lang="en-US" sz="1200" dirty="0">
              <a:latin typeface="Arial" charset="0"/>
              <a:ea typeface="ＭＳ Ｐゴシック" charset="0"/>
            </a:endParaRPr>
          </a:p>
          <a:p>
            <a:pPr>
              <a:spcBef>
                <a:spcPct val="50000"/>
              </a:spcBef>
              <a:buFont typeface="Wingdings" charset="0"/>
              <a:buChar char="§"/>
              <a:defRPr/>
            </a:pPr>
            <a:r>
              <a:rPr lang="en-US" sz="1200" dirty="0">
                <a:latin typeface="Arial" charset="0"/>
                <a:ea typeface="ＭＳ Ｐゴシック" charset="0"/>
              </a:rPr>
              <a:t> </a:t>
            </a:r>
            <a:r>
              <a:rPr lang="en-US" sz="1200" dirty="0" smtClean="0">
                <a:latin typeface="Arial" charset="0"/>
                <a:ea typeface="ＭＳ Ｐゴシック" charset="0"/>
              </a:rPr>
              <a:t>Immigrants were met with great hostility from </a:t>
            </a:r>
            <a:r>
              <a:rPr lang="en-US" sz="1200" dirty="0" err="1" smtClean="0">
                <a:latin typeface="Arial" charset="0"/>
                <a:ea typeface="ＭＳ Ｐゴシック" charset="0"/>
              </a:rPr>
              <a:t>Nativists</a:t>
            </a:r>
            <a:r>
              <a:rPr lang="en-US" sz="1200" dirty="0" smtClean="0">
                <a:latin typeface="Arial" charset="0"/>
                <a:ea typeface="ＭＳ Ｐゴシック" charset="0"/>
              </a:rPr>
              <a:t>, who opposed their new cultures and taking of jobs. </a:t>
            </a:r>
            <a:endParaRPr lang="en-US" sz="1200" dirty="0">
              <a:latin typeface="Arial" charset="0"/>
              <a:ea typeface="ＭＳ Ｐゴシック" charset="0"/>
            </a:endParaRPr>
          </a:p>
          <a:p>
            <a:pPr>
              <a:spcBef>
                <a:spcPct val="50000"/>
              </a:spcBef>
              <a:buFont typeface="Wingdings" charset="0"/>
              <a:buNone/>
              <a:defRPr/>
            </a:pPr>
            <a:r>
              <a:rPr lang="en-US" dirty="0">
                <a:latin typeface="Arial" charset="0"/>
                <a:ea typeface="ＭＳ Ｐゴシック" charset="0"/>
              </a:rPr>
              <a:t> </a:t>
            </a:r>
          </a:p>
        </p:txBody>
      </p:sp>
      <p:sp>
        <p:nvSpPr>
          <p:cNvPr id="5130" name="Text Box 10"/>
          <p:cNvSpPr txBox="1">
            <a:spLocks noChangeArrowheads="1"/>
          </p:cNvSpPr>
          <p:nvPr/>
        </p:nvSpPr>
        <p:spPr bwMode="auto">
          <a:xfrm>
            <a:off x="0" y="1371600"/>
            <a:ext cx="6553200" cy="3400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marL="342900" indent="-342900">
              <a:spcBef>
                <a:spcPct val="50000"/>
              </a:spcBef>
              <a:buFontTx/>
              <a:buAutoNum type="arabicPeriod"/>
            </a:pPr>
            <a:r>
              <a:rPr lang="en-US" sz="1000"/>
              <a:t>Why did so many immigrants move to America during the late 1800</a:t>
            </a:r>
            <a:r>
              <a:rPr lang="en-US" altLang="en-US" sz="1000"/>
              <a:t>’</a:t>
            </a:r>
            <a:r>
              <a:rPr lang="en-US" sz="1000"/>
              <a:t>s and early 1900</a:t>
            </a:r>
            <a:r>
              <a:rPr lang="en-US" altLang="en-US" sz="1000"/>
              <a:t>’</a:t>
            </a:r>
            <a:r>
              <a:rPr lang="en-US" sz="1000"/>
              <a:t>s? </a:t>
            </a:r>
          </a:p>
          <a:p>
            <a:pPr marL="342900" indent="-342900">
              <a:spcBef>
                <a:spcPct val="50000"/>
              </a:spcBef>
              <a:buFontTx/>
              <a:buAutoNum type="arabicPeriod"/>
            </a:pPr>
            <a:endParaRPr lang="en-US" sz="1000"/>
          </a:p>
          <a:p>
            <a:pPr marL="342900" indent="-342900">
              <a:spcBef>
                <a:spcPct val="50000"/>
              </a:spcBef>
              <a:buFontTx/>
              <a:buAutoNum type="arabicPeriod"/>
            </a:pPr>
            <a:endParaRPr lang="en-US" sz="1000"/>
          </a:p>
          <a:p>
            <a:pPr marL="342900" indent="-342900">
              <a:spcBef>
                <a:spcPct val="50000"/>
              </a:spcBef>
              <a:buFontTx/>
              <a:buAutoNum type="arabicPeriod"/>
            </a:pPr>
            <a:endParaRPr lang="en-US" sz="1000"/>
          </a:p>
          <a:p>
            <a:pPr marL="342900" indent="-342900">
              <a:spcBef>
                <a:spcPct val="50000"/>
              </a:spcBef>
              <a:buFontTx/>
              <a:buAutoNum type="arabicPeriod"/>
            </a:pPr>
            <a:r>
              <a:rPr lang="en-US" sz="1000"/>
              <a:t>What effect did new waves of immigrants have on urban areas? </a:t>
            </a:r>
          </a:p>
          <a:p>
            <a:pPr marL="342900" indent="-342900">
              <a:spcBef>
                <a:spcPct val="50000"/>
              </a:spcBef>
              <a:buFontTx/>
              <a:buAutoNum type="arabicPeriod"/>
            </a:pPr>
            <a:endParaRPr lang="en-US" sz="1000"/>
          </a:p>
          <a:p>
            <a:pPr marL="342900" indent="-342900">
              <a:spcBef>
                <a:spcPct val="50000"/>
              </a:spcBef>
              <a:buFontTx/>
              <a:buAutoNum type="arabicPeriod"/>
            </a:pPr>
            <a:endParaRPr lang="en-US" sz="1000"/>
          </a:p>
          <a:p>
            <a:pPr marL="342900" indent="-342900">
              <a:spcBef>
                <a:spcPct val="50000"/>
              </a:spcBef>
              <a:buFontTx/>
              <a:buAutoNum type="arabicPeriod"/>
            </a:pPr>
            <a:endParaRPr lang="en-US" sz="1000"/>
          </a:p>
          <a:p>
            <a:pPr marL="342900" indent="-342900">
              <a:spcBef>
                <a:spcPct val="50000"/>
              </a:spcBef>
              <a:buFontTx/>
              <a:buAutoNum type="arabicPeriod"/>
            </a:pPr>
            <a:r>
              <a:rPr lang="en-US" sz="1000"/>
              <a:t>Give examples of poor treatment and harsh experiences of immigrants in the late 1800s. </a:t>
            </a:r>
          </a:p>
          <a:p>
            <a:pPr marL="342900" indent="-342900">
              <a:spcBef>
                <a:spcPct val="50000"/>
              </a:spcBef>
              <a:buFontTx/>
              <a:buAutoNum type="arabicPeriod"/>
            </a:pPr>
            <a:endParaRPr lang="en-US" sz="1000"/>
          </a:p>
          <a:p>
            <a:pPr marL="342900" indent="-342900">
              <a:spcBef>
                <a:spcPct val="50000"/>
              </a:spcBef>
              <a:buFontTx/>
              <a:buAutoNum type="arabicPeriod"/>
            </a:pPr>
            <a:endParaRPr lang="en-US" sz="1000"/>
          </a:p>
          <a:p>
            <a:pPr marL="342900" indent="-342900">
              <a:spcBef>
                <a:spcPct val="50000"/>
              </a:spcBef>
              <a:buFontTx/>
              <a:buAutoNum type="arabicPeriod"/>
            </a:pPr>
            <a:endParaRPr lang="en-US" sz="1000"/>
          </a:p>
          <a:p>
            <a:pPr marL="342900" indent="-342900">
              <a:spcBef>
                <a:spcPct val="50000"/>
              </a:spcBef>
              <a:buFontTx/>
              <a:buAutoNum type="arabicPeriod"/>
            </a:pPr>
            <a:r>
              <a:rPr lang="en-US" sz="1000"/>
              <a:t>Why did opposition grow towards immigration in the late 1800s? How was this shown through legislation of the time? </a:t>
            </a:r>
            <a:endParaRPr lang="en-US"/>
          </a:p>
          <a:p>
            <a:pPr marL="800100" lvl="1" indent="-342900">
              <a:spcBef>
                <a:spcPct val="50000"/>
              </a:spcBef>
            </a:pPr>
            <a:endParaRPr lang="en-US" sz="1000"/>
          </a:p>
        </p:txBody>
      </p:sp>
      <p:sp>
        <p:nvSpPr>
          <p:cNvPr id="5131" name="Rectangle 11"/>
          <p:cNvSpPr>
            <a:spLocks noChangeArrowheads="1"/>
          </p:cNvSpPr>
          <p:nvPr/>
        </p:nvSpPr>
        <p:spPr bwMode="auto">
          <a:xfrm>
            <a:off x="0" y="1371600"/>
            <a:ext cx="6629400" cy="41148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132" name="Text Box 12"/>
          <p:cNvSpPr txBox="1">
            <a:spLocks noChangeArrowheads="1"/>
          </p:cNvSpPr>
          <p:nvPr/>
        </p:nvSpPr>
        <p:spPr bwMode="auto">
          <a:xfrm>
            <a:off x="0" y="8382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a:latin typeface="Gill Sans MT" charset="0"/>
                <a:ea typeface="ＭＳ Ｐゴシック" charset="0"/>
              </a:rPr>
              <a:t>Essential Questions: </a:t>
            </a:r>
          </a:p>
        </p:txBody>
      </p:sp>
      <p:sp>
        <p:nvSpPr>
          <p:cNvPr id="5133" name="Text Box 13"/>
          <p:cNvSpPr txBox="1">
            <a:spLocks noChangeArrowheads="1"/>
          </p:cNvSpPr>
          <p:nvPr/>
        </p:nvSpPr>
        <p:spPr bwMode="auto">
          <a:xfrm>
            <a:off x="6705600" y="22860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a:latin typeface="Gill Sans MT" charset="0"/>
                <a:ea typeface="ＭＳ Ｐゴシック" charset="0"/>
              </a:rPr>
              <a:t>Vocab:  </a:t>
            </a:r>
          </a:p>
        </p:txBody>
      </p:sp>
      <p:sp>
        <p:nvSpPr>
          <p:cNvPr id="5134" name="Rectangle 14"/>
          <p:cNvSpPr>
            <a:spLocks noChangeArrowheads="1"/>
          </p:cNvSpPr>
          <p:nvPr/>
        </p:nvSpPr>
        <p:spPr bwMode="auto">
          <a:xfrm>
            <a:off x="6781800" y="2514600"/>
            <a:ext cx="2286000" cy="32004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135" name="Text Box 15"/>
          <p:cNvSpPr txBox="1">
            <a:spLocks noChangeArrowheads="1"/>
          </p:cNvSpPr>
          <p:nvPr/>
        </p:nvSpPr>
        <p:spPr bwMode="auto">
          <a:xfrm>
            <a:off x="6781800" y="2590800"/>
            <a:ext cx="2133600" cy="3124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342900" indent="-342900">
              <a:defRPr>
                <a:solidFill>
                  <a:schemeClr val="tx1"/>
                </a:solidFill>
                <a:latin typeface="Arial" charset="0"/>
                <a:ea typeface="ＭＳ Ｐゴシック" charset="0"/>
              </a:defRPr>
            </a:lvl1pPr>
            <a:lvl2pPr marL="800100" indent="-342900">
              <a:defRPr>
                <a:solidFill>
                  <a:schemeClr val="tx1"/>
                </a:solidFill>
                <a:latin typeface="Arial" charset="0"/>
                <a:ea typeface="ＭＳ Ｐゴシック" charset="0"/>
              </a:defRPr>
            </a:lvl2pPr>
            <a:lvl3pPr marL="1257300" indent="-342900">
              <a:defRPr>
                <a:solidFill>
                  <a:schemeClr val="tx1"/>
                </a:solidFill>
                <a:latin typeface="Arial" charset="0"/>
                <a:ea typeface="ＭＳ Ｐゴシック" charset="0"/>
              </a:defRPr>
            </a:lvl3pPr>
            <a:lvl4pPr marL="1714500" indent="-342900">
              <a:defRPr>
                <a:solidFill>
                  <a:schemeClr val="tx1"/>
                </a:solidFill>
                <a:latin typeface="Arial" charset="0"/>
                <a:ea typeface="ＭＳ Ｐゴシック" charset="0"/>
              </a:defRPr>
            </a:lvl4pPr>
            <a:lvl5pPr marL="2171700" indent="-342900">
              <a:defRPr>
                <a:solidFill>
                  <a:schemeClr val="tx1"/>
                </a:solidFill>
                <a:latin typeface="Arial" charset="0"/>
                <a:ea typeface="ＭＳ Ｐゴシック" charset="0"/>
              </a:defRPr>
            </a:lvl5pPr>
            <a:lvl6pPr marL="2628900" indent="-342900" fontAlgn="base">
              <a:spcBef>
                <a:spcPct val="0"/>
              </a:spcBef>
              <a:spcAft>
                <a:spcPct val="0"/>
              </a:spcAft>
              <a:defRPr>
                <a:solidFill>
                  <a:schemeClr val="tx1"/>
                </a:solidFill>
                <a:latin typeface="Arial" charset="0"/>
                <a:ea typeface="ＭＳ Ｐゴシック" charset="0"/>
              </a:defRPr>
            </a:lvl6pPr>
            <a:lvl7pPr marL="3086100" indent="-342900" fontAlgn="base">
              <a:spcBef>
                <a:spcPct val="0"/>
              </a:spcBef>
              <a:spcAft>
                <a:spcPct val="0"/>
              </a:spcAft>
              <a:defRPr>
                <a:solidFill>
                  <a:schemeClr val="tx1"/>
                </a:solidFill>
                <a:latin typeface="Arial" charset="0"/>
                <a:ea typeface="ＭＳ Ｐゴシック" charset="0"/>
              </a:defRPr>
            </a:lvl7pPr>
            <a:lvl8pPr marL="3543300" indent="-342900" fontAlgn="base">
              <a:spcBef>
                <a:spcPct val="0"/>
              </a:spcBef>
              <a:spcAft>
                <a:spcPct val="0"/>
              </a:spcAft>
              <a:defRPr>
                <a:solidFill>
                  <a:schemeClr val="tx1"/>
                </a:solidFill>
                <a:latin typeface="Arial" charset="0"/>
                <a:ea typeface="ＭＳ Ｐゴシック" charset="0"/>
              </a:defRPr>
            </a:lvl8pPr>
            <a:lvl9pPr marL="4000500" indent="-342900" fontAlgn="base">
              <a:spcBef>
                <a:spcPct val="0"/>
              </a:spcBef>
              <a:spcAft>
                <a:spcPct val="0"/>
              </a:spcAft>
              <a:defRPr>
                <a:solidFill>
                  <a:schemeClr val="tx1"/>
                </a:solidFill>
                <a:latin typeface="Arial" charset="0"/>
                <a:ea typeface="ＭＳ Ｐゴシック" charset="0"/>
              </a:defRPr>
            </a:lvl9pPr>
          </a:lstStyle>
          <a:p>
            <a:pPr>
              <a:defRPr/>
            </a:pPr>
            <a:r>
              <a:rPr lang="en-US" sz="1100" dirty="0" smtClean="0"/>
              <a:t>    Push-Pull theory</a:t>
            </a:r>
          </a:p>
          <a:p>
            <a:pPr>
              <a:defRPr/>
            </a:pPr>
            <a:endParaRPr lang="en-US" sz="1100" dirty="0" smtClean="0"/>
          </a:p>
          <a:p>
            <a:pPr>
              <a:defRPr/>
            </a:pPr>
            <a:r>
              <a:rPr lang="en-US" sz="1100" dirty="0" smtClean="0"/>
              <a:t>    Ellis Island </a:t>
            </a:r>
          </a:p>
          <a:p>
            <a:pPr>
              <a:defRPr/>
            </a:pPr>
            <a:endParaRPr lang="en-US" sz="1100" dirty="0" smtClean="0"/>
          </a:p>
          <a:p>
            <a:pPr>
              <a:defRPr/>
            </a:pPr>
            <a:r>
              <a:rPr lang="en-US" sz="1100" dirty="0" smtClean="0"/>
              <a:t>    tenements </a:t>
            </a:r>
          </a:p>
          <a:p>
            <a:pPr>
              <a:defRPr/>
            </a:pPr>
            <a:endParaRPr lang="en-US" sz="1100" dirty="0" smtClean="0"/>
          </a:p>
          <a:p>
            <a:pPr>
              <a:defRPr/>
            </a:pPr>
            <a:r>
              <a:rPr lang="en-US" sz="1100" dirty="0" smtClean="0"/>
              <a:t>    urbanization </a:t>
            </a:r>
          </a:p>
          <a:p>
            <a:pPr>
              <a:defRPr/>
            </a:pPr>
            <a:endParaRPr lang="en-US" sz="1100" dirty="0" smtClean="0"/>
          </a:p>
          <a:p>
            <a:pPr>
              <a:defRPr/>
            </a:pPr>
            <a:r>
              <a:rPr lang="en-US" sz="1100" dirty="0" smtClean="0"/>
              <a:t>    mass culture </a:t>
            </a:r>
          </a:p>
          <a:p>
            <a:pPr>
              <a:defRPr/>
            </a:pPr>
            <a:endParaRPr lang="en-US" sz="1100" dirty="0" smtClean="0"/>
          </a:p>
          <a:p>
            <a:pPr>
              <a:defRPr/>
            </a:pPr>
            <a:r>
              <a:rPr lang="en-US" sz="1100" dirty="0" smtClean="0"/>
              <a:t>    Nativists </a:t>
            </a:r>
          </a:p>
          <a:p>
            <a:pPr>
              <a:defRPr/>
            </a:pPr>
            <a:endParaRPr lang="en-US" sz="1100" dirty="0" smtClean="0"/>
          </a:p>
          <a:p>
            <a:pPr>
              <a:defRPr/>
            </a:pPr>
            <a:r>
              <a:rPr lang="en-US" sz="1100" dirty="0" smtClean="0"/>
              <a:t>    Chinese Exclusion Act </a:t>
            </a:r>
          </a:p>
          <a:p>
            <a:pPr>
              <a:defRPr/>
            </a:pPr>
            <a:endParaRPr lang="en-US" sz="1100" dirty="0" smtClean="0"/>
          </a:p>
          <a:p>
            <a:pPr>
              <a:defRPr/>
            </a:pPr>
            <a:r>
              <a:rPr lang="en-US" sz="1100" dirty="0" smtClean="0"/>
              <a:t>   Emergency Quota Act </a:t>
            </a:r>
          </a:p>
          <a:p>
            <a:pPr>
              <a:defRPr/>
            </a:pPr>
            <a:endParaRPr lang="en-US" sz="1100" dirty="0" smtClean="0"/>
          </a:p>
          <a:p>
            <a:pPr>
              <a:defRPr/>
            </a:pPr>
            <a:r>
              <a:rPr lang="en-US" sz="1100" dirty="0" smtClean="0"/>
              <a:t>    Salad Bowl/ Melting Pot</a:t>
            </a:r>
          </a:p>
          <a:p>
            <a:pPr>
              <a:defRPr/>
            </a:pPr>
            <a:endParaRPr lang="en-US" sz="1000" dirty="0" smtClean="0"/>
          </a:p>
        </p:txBody>
      </p:sp>
      <p:sp>
        <p:nvSpPr>
          <p:cNvPr id="5136" name="Line 16"/>
          <p:cNvSpPr>
            <a:spLocks noChangeShapeType="1"/>
          </p:cNvSpPr>
          <p:nvPr/>
        </p:nvSpPr>
        <p:spPr bwMode="auto">
          <a:xfrm>
            <a:off x="7010400" y="2209800"/>
            <a:ext cx="6096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37" name="Line 17"/>
          <p:cNvSpPr>
            <a:spLocks noChangeShapeType="1"/>
          </p:cNvSpPr>
          <p:nvPr/>
        </p:nvSpPr>
        <p:spPr bwMode="auto">
          <a:xfrm>
            <a:off x="4876800" y="381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141" name="Rectangle 21"/>
          <p:cNvSpPr>
            <a:spLocks noChangeArrowheads="1"/>
          </p:cNvSpPr>
          <p:nvPr/>
        </p:nvSpPr>
        <p:spPr bwMode="auto">
          <a:xfrm>
            <a:off x="5105400" y="0"/>
            <a:ext cx="3810000" cy="1246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000">
                <a:latin typeface="Gill Sans MT" pitchFamily="34" charset="0"/>
              </a:rPr>
              <a:t>This section informed us about </a:t>
            </a:r>
            <a:r>
              <a:rPr lang="en-US" sz="1000">
                <a:cs typeface="Arial" pitchFamily="34" charset="0"/>
              </a:rPr>
              <a:t>how millions of immigrants from Europe came to America in the late 1800</a:t>
            </a:r>
            <a:r>
              <a:rPr lang="ja-JP" altLang="en-US" sz="1000">
                <a:cs typeface="Arial" pitchFamily="34" charset="0"/>
              </a:rPr>
              <a:t>’</a:t>
            </a:r>
            <a:r>
              <a:rPr lang="en-US" altLang="ja-JP" sz="1000">
                <a:cs typeface="Arial" pitchFamily="34" charset="0"/>
              </a:rPr>
              <a:t>s and early 1900</a:t>
            </a:r>
            <a:r>
              <a:rPr lang="ja-JP" altLang="en-US" sz="1000">
                <a:cs typeface="Arial" pitchFamily="34" charset="0"/>
              </a:rPr>
              <a:t>’</a:t>
            </a:r>
            <a:r>
              <a:rPr lang="en-US" altLang="ja-JP" sz="1000">
                <a:cs typeface="Arial" pitchFamily="34" charset="0"/>
              </a:rPr>
              <a:t>s. In this chapter you will learn about the wave of immigration that changed the United States forever. We studied the reasons they came over, what life was like once they got here, as well as opposition that arose over their arrival. </a:t>
            </a:r>
          </a:p>
          <a:p>
            <a:pPr>
              <a:spcBef>
                <a:spcPct val="50000"/>
              </a:spcBef>
            </a:pPr>
            <a:r>
              <a:rPr lang="en-US" sz="1000">
                <a:latin typeface="Gill Sans MT" pitchFamily="34"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0"/>
            <a:ext cx="91440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sz="1400" b="1">
              <a:latin typeface="Gill Sans MT" charset="0"/>
              <a:ea typeface="ＭＳ Ｐゴシック" charset="0"/>
            </a:endParaRPr>
          </a:p>
        </p:txBody>
      </p:sp>
      <p:sp>
        <p:nvSpPr>
          <p:cNvPr id="6147" name="Rectangle 3"/>
          <p:cNvSpPr>
            <a:spLocks noChangeArrowheads="1"/>
          </p:cNvSpPr>
          <p:nvPr/>
        </p:nvSpPr>
        <p:spPr bwMode="auto">
          <a:xfrm>
            <a:off x="76200" y="76200"/>
            <a:ext cx="4775200" cy="6096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148" name="Text Box 4"/>
          <p:cNvSpPr txBox="1">
            <a:spLocks noChangeArrowheads="1"/>
          </p:cNvSpPr>
          <p:nvPr/>
        </p:nvSpPr>
        <p:spPr bwMode="auto">
          <a:xfrm>
            <a:off x="0" y="76200"/>
            <a:ext cx="4470400" cy="8239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sz="1200" b="1" dirty="0">
                <a:latin typeface="Gill Sans MT" charset="0"/>
                <a:ea typeface="ＭＳ Ｐゴシック" charset="0"/>
              </a:rPr>
              <a:t>Chapter 21: The Progressive Era  </a:t>
            </a:r>
          </a:p>
          <a:p>
            <a:pPr algn="ctr">
              <a:spcBef>
                <a:spcPct val="50000"/>
              </a:spcBef>
              <a:defRPr/>
            </a:pPr>
            <a:r>
              <a:rPr lang="en-US" sz="1200" b="1" dirty="0">
                <a:latin typeface="Gill Sans MT" charset="0"/>
                <a:ea typeface="ＭＳ Ｐゴシック" charset="0"/>
              </a:rPr>
              <a:t>1868-1920, Pgs. 658-685</a:t>
            </a:r>
          </a:p>
          <a:p>
            <a:pPr algn="ctr">
              <a:spcBef>
                <a:spcPct val="50000"/>
              </a:spcBef>
              <a:defRPr/>
            </a:pPr>
            <a:endParaRPr lang="en-US" sz="1200" b="1" dirty="0">
              <a:latin typeface="Gill Sans MT" charset="0"/>
              <a:ea typeface="ＭＳ Ｐゴシック" charset="0"/>
            </a:endParaRPr>
          </a:p>
        </p:txBody>
      </p:sp>
      <p:sp>
        <p:nvSpPr>
          <p:cNvPr id="6149" name="Line 5"/>
          <p:cNvSpPr>
            <a:spLocks noChangeShapeType="1"/>
          </p:cNvSpPr>
          <p:nvPr/>
        </p:nvSpPr>
        <p:spPr bwMode="auto">
          <a:xfrm flipH="1">
            <a:off x="1905000" y="762000"/>
            <a:ext cx="4572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150" name="Rectangle 6"/>
          <p:cNvSpPr>
            <a:spLocks noChangeArrowheads="1"/>
          </p:cNvSpPr>
          <p:nvPr/>
        </p:nvSpPr>
        <p:spPr bwMode="auto">
          <a:xfrm>
            <a:off x="152400" y="5791200"/>
            <a:ext cx="8686800" cy="9906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151" name="Text Box 7"/>
          <p:cNvSpPr txBox="1">
            <a:spLocks noChangeArrowheads="1"/>
          </p:cNvSpPr>
          <p:nvPr/>
        </p:nvSpPr>
        <p:spPr bwMode="auto">
          <a:xfrm>
            <a:off x="76200" y="54864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dirty="0">
                <a:latin typeface="Gill Sans MT" charset="0"/>
                <a:ea typeface="ＭＳ Ｐゴシック" charset="0"/>
              </a:rPr>
              <a:t>** The very least I need to know about Chapter 21: </a:t>
            </a:r>
          </a:p>
        </p:txBody>
      </p:sp>
      <p:sp>
        <p:nvSpPr>
          <p:cNvPr id="6152" name="Text Box 8"/>
          <p:cNvSpPr txBox="1">
            <a:spLocks noChangeArrowheads="1"/>
          </p:cNvSpPr>
          <p:nvPr/>
        </p:nvSpPr>
        <p:spPr bwMode="auto">
          <a:xfrm>
            <a:off x="228600" y="2971800"/>
            <a:ext cx="5029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a:latin typeface="Arial" charset="0"/>
              <a:ea typeface="ＭＳ Ｐゴシック" charset="0"/>
            </a:endParaRPr>
          </a:p>
        </p:txBody>
      </p:sp>
      <p:sp>
        <p:nvSpPr>
          <p:cNvPr id="6153" name="Text Box 9"/>
          <p:cNvSpPr txBox="1">
            <a:spLocks noChangeArrowheads="1"/>
          </p:cNvSpPr>
          <p:nvPr/>
        </p:nvSpPr>
        <p:spPr bwMode="auto">
          <a:xfrm>
            <a:off x="152400" y="5486400"/>
            <a:ext cx="533400" cy="1692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buFont typeface="Wingdings" charset="0"/>
              <a:buChar char="§"/>
              <a:defRPr/>
            </a:pPr>
            <a:endParaRPr lang="en-US" sz="1400" dirty="0">
              <a:latin typeface="Arial" charset="0"/>
              <a:ea typeface="ＭＳ Ｐゴシック" charset="0"/>
            </a:endParaRPr>
          </a:p>
          <a:p>
            <a:pPr>
              <a:spcBef>
                <a:spcPct val="50000"/>
              </a:spcBef>
              <a:buFont typeface="Wingdings" charset="0"/>
              <a:buChar char="§"/>
              <a:defRPr/>
            </a:pPr>
            <a:r>
              <a:rPr lang="en-US" sz="1400" dirty="0">
                <a:latin typeface="Arial" charset="0"/>
                <a:ea typeface="ＭＳ Ｐゴシック" charset="0"/>
              </a:rPr>
              <a:t> </a:t>
            </a:r>
          </a:p>
          <a:p>
            <a:pPr>
              <a:spcBef>
                <a:spcPct val="50000"/>
              </a:spcBef>
              <a:buFont typeface="Wingdings" charset="0"/>
              <a:buChar char="§"/>
              <a:defRPr/>
            </a:pPr>
            <a:r>
              <a:rPr lang="en-US" sz="1400" dirty="0">
                <a:latin typeface="Arial" charset="0"/>
                <a:ea typeface="ＭＳ Ｐゴシック" charset="0"/>
              </a:rPr>
              <a:t> </a:t>
            </a:r>
          </a:p>
          <a:p>
            <a:pPr>
              <a:spcBef>
                <a:spcPct val="50000"/>
              </a:spcBef>
              <a:buFont typeface="Wingdings" charset="0"/>
              <a:buChar char="§"/>
              <a:defRPr/>
            </a:pPr>
            <a:r>
              <a:rPr lang="en-US" sz="1400" dirty="0">
                <a:latin typeface="Arial" charset="0"/>
                <a:ea typeface="ＭＳ Ｐゴシック" charset="0"/>
              </a:rPr>
              <a:t> </a:t>
            </a:r>
          </a:p>
          <a:p>
            <a:pPr>
              <a:spcBef>
                <a:spcPct val="50000"/>
              </a:spcBef>
              <a:buFont typeface="Wingdings" charset="0"/>
              <a:buNone/>
              <a:defRPr/>
            </a:pPr>
            <a:r>
              <a:rPr lang="en-US" dirty="0">
                <a:latin typeface="Arial" charset="0"/>
                <a:ea typeface="ＭＳ Ｐゴシック" charset="0"/>
              </a:rPr>
              <a:t> </a:t>
            </a:r>
          </a:p>
        </p:txBody>
      </p:sp>
      <p:sp>
        <p:nvSpPr>
          <p:cNvPr id="6155" name="Rectangle 11"/>
          <p:cNvSpPr>
            <a:spLocks noChangeArrowheads="1"/>
          </p:cNvSpPr>
          <p:nvPr/>
        </p:nvSpPr>
        <p:spPr bwMode="auto">
          <a:xfrm>
            <a:off x="0" y="1371600"/>
            <a:ext cx="6705600" cy="41148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156" name="Text Box 12"/>
          <p:cNvSpPr txBox="1">
            <a:spLocks noChangeArrowheads="1"/>
          </p:cNvSpPr>
          <p:nvPr/>
        </p:nvSpPr>
        <p:spPr bwMode="auto">
          <a:xfrm>
            <a:off x="0" y="8382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a:latin typeface="Gill Sans MT" charset="0"/>
                <a:ea typeface="ＭＳ Ｐゴシック" charset="0"/>
              </a:rPr>
              <a:t>Essential Questions: </a:t>
            </a:r>
          </a:p>
        </p:txBody>
      </p:sp>
      <p:sp>
        <p:nvSpPr>
          <p:cNvPr id="6157" name="Text Box 13"/>
          <p:cNvSpPr txBox="1">
            <a:spLocks noChangeArrowheads="1"/>
          </p:cNvSpPr>
          <p:nvPr/>
        </p:nvSpPr>
        <p:spPr bwMode="auto">
          <a:xfrm>
            <a:off x="6705600" y="22860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a:latin typeface="Gill Sans MT" charset="0"/>
                <a:ea typeface="ＭＳ Ｐゴシック" charset="0"/>
              </a:rPr>
              <a:t>Vocab:  </a:t>
            </a:r>
          </a:p>
        </p:txBody>
      </p:sp>
      <p:sp>
        <p:nvSpPr>
          <p:cNvPr id="6158" name="Rectangle 14"/>
          <p:cNvSpPr>
            <a:spLocks noChangeArrowheads="1"/>
          </p:cNvSpPr>
          <p:nvPr/>
        </p:nvSpPr>
        <p:spPr bwMode="auto">
          <a:xfrm>
            <a:off x="6781800" y="2514600"/>
            <a:ext cx="2286000" cy="32004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159" name="Text Box 15"/>
          <p:cNvSpPr txBox="1">
            <a:spLocks noChangeArrowheads="1"/>
          </p:cNvSpPr>
          <p:nvPr/>
        </p:nvSpPr>
        <p:spPr bwMode="auto">
          <a:xfrm>
            <a:off x="6781800" y="2590800"/>
            <a:ext cx="2438400" cy="301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marL="342900" indent="-342900"/>
            <a:r>
              <a:rPr lang="en-US" sz="1200">
                <a:latin typeface="Gill Sans MT" pitchFamily="34" charset="0"/>
              </a:rPr>
              <a:t>Progressive Era </a:t>
            </a:r>
          </a:p>
          <a:p>
            <a:pPr marL="342900" indent="-342900"/>
            <a:r>
              <a:rPr lang="en-US" sz="1200">
                <a:latin typeface="Gill Sans MT" pitchFamily="34" charset="0"/>
              </a:rPr>
              <a:t>Political machines </a:t>
            </a:r>
          </a:p>
          <a:p>
            <a:pPr marL="342900" indent="-342900"/>
            <a:r>
              <a:rPr lang="en-US" sz="1200">
                <a:latin typeface="Gill Sans MT" pitchFamily="34" charset="0"/>
              </a:rPr>
              <a:t>Boss Tweed </a:t>
            </a:r>
          </a:p>
          <a:p>
            <a:pPr marL="342900" indent="-342900"/>
            <a:r>
              <a:rPr lang="en-US" sz="1200">
                <a:latin typeface="Gill Sans MT" pitchFamily="34" charset="0"/>
              </a:rPr>
              <a:t>Spoils system </a:t>
            </a:r>
          </a:p>
          <a:p>
            <a:pPr marL="342900" indent="-342900"/>
            <a:r>
              <a:rPr lang="en-US" sz="1200">
                <a:latin typeface="Gill Sans MT" pitchFamily="34" charset="0"/>
              </a:rPr>
              <a:t>Initiative/ referendum </a:t>
            </a:r>
          </a:p>
          <a:p>
            <a:pPr marL="342900" indent="-342900"/>
            <a:r>
              <a:rPr lang="en-US" sz="1200">
                <a:latin typeface="Gill Sans MT" pitchFamily="34" charset="0"/>
              </a:rPr>
              <a:t>Civil Service Act</a:t>
            </a:r>
          </a:p>
          <a:p>
            <a:pPr marL="342900" indent="-342900"/>
            <a:r>
              <a:rPr lang="en-US" sz="1200">
                <a:latin typeface="Gill Sans MT" pitchFamily="34" charset="0"/>
              </a:rPr>
              <a:t>Muckrakers </a:t>
            </a:r>
          </a:p>
          <a:p>
            <a:pPr marL="342900" indent="-342900"/>
            <a:r>
              <a:rPr lang="en-US" sz="1200">
                <a:latin typeface="Gill Sans MT" pitchFamily="34" charset="0"/>
              </a:rPr>
              <a:t>Upton Sinclair </a:t>
            </a:r>
          </a:p>
          <a:p>
            <a:pPr marL="342900" indent="-342900"/>
            <a:r>
              <a:rPr lang="en-US" sz="1200">
                <a:latin typeface="Gill Sans MT" pitchFamily="34" charset="0"/>
              </a:rPr>
              <a:t>Jacob Riis</a:t>
            </a:r>
          </a:p>
          <a:p>
            <a:pPr marL="342900" indent="-342900"/>
            <a:r>
              <a:rPr lang="en-US" sz="1200">
                <a:latin typeface="Gill Sans MT" pitchFamily="34" charset="0"/>
              </a:rPr>
              <a:t>Women</a:t>
            </a:r>
            <a:r>
              <a:rPr lang="en-US" altLang="en-US" sz="1200">
                <a:latin typeface="Gill Sans MT" pitchFamily="34" charset="0"/>
              </a:rPr>
              <a:t>’</a:t>
            </a:r>
            <a:r>
              <a:rPr lang="en-US" sz="1200">
                <a:latin typeface="Gill Sans MT" pitchFamily="34" charset="0"/>
              </a:rPr>
              <a:t>s Rights Movement-1920s </a:t>
            </a:r>
          </a:p>
          <a:p>
            <a:pPr marL="342900" indent="-342900"/>
            <a:r>
              <a:rPr lang="en-US" sz="1200">
                <a:latin typeface="Gill Sans MT" pitchFamily="34" charset="0"/>
              </a:rPr>
              <a:t>19</a:t>
            </a:r>
            <a:r>
              <a:rPr lang="en-US" sz="1200" baseline="30000">
                <a:latin typeface="Gill Sans MT" pitchFamily="34" charset="0"/>
              </a:rPr>
              <a:t>th</a:t>
            </a:r>
            <a:r>
              <a:rPr lang="en-US" sz="1200">
                <a:latin typeface="Gill Sans MT" pitchFamily="34" charset="0"/>
              </a:rPr>
              <a:t> Amendment</a:t>
            </a:r>
          </a:p>
          <a:p>
            <a:pPr marL="342900" indent="-342900"/>
            <a:r>
              <a:rPr lang="en-US" sz="1200">
                <a:latin typeface="Gill Sans MT" pitchFamily="34" charset="0"/>
              </a:rPr>
              <a:t>Theodore Roosevelt  </a:t>
            </a:r>
          </a:p>
          <a:p>
            <a:pPr marL="342900" indent="-342900"/>
            <a:r>
              <a:rPr lang="en-US" sz="1200">
                <a:latin typeface="Gill Sans MT" pitchFamily="34" charset="0"/>
              </a:rPr>
              <a:t>Pure Food and Drug Admin. </a:t>
            </a:r>
          </a:p>
          <a:p>
            <a:pPr marL="342900" indent="-342900"/>
            <a:r>
              <a:rPr lang="en-US" sz="1200">
                <a:latin typeface="Gill Sans MT" pitchFamily="34" charset="0"/>
              </a:rPr>
              <a:t>Conservation</a:t>
            </a:r>
          </a:p>
          <a:p>
            <a:pPr marL="342900" indent="-342900"/>
            <a:r>
              <a:rPr lang="en-US" sz="1200">
                <a:latin typeface="Gill Sans MT" pitchFamily="34" charset="0"/>
              </a:rPr>
              <a:t>Federal Reserve System </a:t>
            </a:r>
          </a:p>
          <a:p>
            <a:pPr marL="342900" indent="-342900"/>
            <a:endParaRPr lang="en-US" sz="1000"/>
          </a:p>
        </p:txBody>
      </p:sp>
      <p:sp>
        <p:nvSpPr>
          <p:cNvPr id="6160" name="Line 16"/>
          <p:cNvSpPr>
            <a:spLocks noChangeShapeType="1"/>
          </p:cNvSpPr>
          <p:nvPr/>
        </p:nvSpPr>
        <p:spPr bwMode="auto">
          <a:xfrm>
            <a:off x="7010400" y="2209800"/>
            <a:ext cx="6096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161" name="Line 17"/>
          <p:cNvSpPr>
            <a:spLocks noChangeShapeType="1"/>
          </p:cNvSpPr>
          <p:nvPr/>
        </p:nvSpPr>
        <p:spPr bwMode="auto">
          <a:xfrm>
            <a:off x="4876800" y="381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164" name="Rectangle 20"/>
          <p:cNvSpPr>
            <a:spLocks noChangeArrowheads="1"/>
          </p:cNvSpPr>
          <p:nvPr/>
        </p:nvSpPr>
        <p:spPr bwMode="auto">
          <a:xfrm>
            <a:off x="5105400" y="76200"/>
            <a:ext cx="3810000" cy="1292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200">
                <a:latin typeface="Gill Sans MT" pitchFamily="34" charset="0"/>
              </a:rPr>
              <a:t>Is about how reform movements swept across the United States in the late 1800</a:t>
            </a:r>
            <a:r>
              <a:rPr lang="ja-JP" altLang="en-US" sz="1200">
                <a:latin typeface="Gill Sans MT" pitchFamily="34" charset="0"/>
              </a:rPr>
              <a:t>’</a:t>
            </a:r>
            <a:r>
              <a:rPr lang="en-US" altLang="ja-JP" sz="1200">
                <a:latin typeface="Gill Sans MT" pitchFamily="34" charset="0"/>
              </a:rPr>
              <a:t>s and early 1900</a:t>
            </a:r>
            <a:r>
              <a:rPr lang="ja-JP" altLang="en-US" sz="1200">
                <a:latin typeface="Gill Sans MT" pitchFamily="34" charset="0"/>
              </a:rPr>
              <a:t>’</a:t>
            </a:r>
            <a:r>
              <a:rPr lang="en-US" altLang="ja-JP" sz="1200">
                <a:latin typeface="Gill Sans MT" pitchFamily="34" charset="0"/>
              </a:rPr>
              <a:t>s. These reform movements centered around ending political corruption, child labor, extending voting rights to women, and rights overall to minorities.  </a:t>
            </a:r>
          </a:p>
          <a:p>
            <a:pPr>
              <a:spcBef>
                <a:spcPct val="50000"/>
              </a:spcBef>
            </a:pPr>
            <a:r>
              <a:rPr lang="en-US" sz="1200">
                <a:latin typeface="Gill Sans MT" pitchFamily="34" charset="0"/>
              </a:rPr>
              <a:t> </a:t>
            </a:r>
          </a:p>
        </p:txBody>
      </p:sp>
      <p:sp>
        <p:nvSpPr>
          <p:cNvPr id="2" name="TextBox 1"/>
          <p:cNvSpPr txBox="1"/>
          <p:nvPr/>
        </p:nvSpPr>
        <p:spPr>
          <a:xfrm>
            <a:off x="0" y="1371600"/>
            <a:ext cx="6400800" cy="3416300"/>
          </a:xfrm>
          <a:prstGeom prst="rect">
            <a:avLst/>
          </a:prstGeom>
          <a:noFill/>
        </p:spPr>
        <p:txBody>
          <a:bodyPr>
            <a:spAutoFit/>
          </a:bodyPr>
          <a:lstStyle/>
          <a:p>
            <a:pPr marL="342900" indent="-342900">
              <a:buFontTx/>
              <a:buAutoNum type="arabicPeriod"/>
            </a:pPr>
            <a:r>
              <a:rPr lang="en-US" sz="1200">
                <a:latin typeface="Gill Sans MT" pitchFamily="34" charset="0"/>
              </a:rPr>
              <a:t>How was gov</a:t>
            </a:r>
            <a:r>
              <a:rPr lang="en-US" altLang="en-US" sz="1200">
                <a:latin typeface="Gill Sans MT" pitchFamily="34" charset="0"/>
              </a:rPr>
              <a:t>’</a:t>
            </a:r>
            <a:r>
              <a:rPr lang="en-US" sz="1200">
                <a:latin typeface="Gill Sans MT" pitchFamily="34" charset="0"/>
              </a:rPr>
              <a:t>t politically corrupt during the Gilded Age and what reforms came about to end political corruption? </a:t>
            </a:r>
          </a:p>
          <a:p>
            <a:pPr marL="342900" indent="-342900"/>
            <a:endParaRPr lang="en-US" sz="1200">
              <a:latin typeface="Gill Sans MT" pitchFamily="34" charset="0"/>
            </a:endParaRPr>
          </a:p>
          <a:p>
            <a:pPr marL="342900" indent="-342900">
              <a:buFontTx/>
              <a:buAutoNum type="arabicPeriod"/>
            </a:pPr>
            <a:endParaRPr lang="en-US" sz="1200">
              <a:latin typeface="Gill Sans MT" pitchFamily="34" charset="0"/>
            </a:endParaRPr>
          </a:p>
          <a:p>
            <a:pPr marL="342900" indent="-342900">
              <a:buFontTx/>
              <a:buAutoNum type="arabicPeriod"/>
            </a:pPr>
            <a:endParaRPr lang="en-US" sz="1200">
              <a:latin typeface="Gill Sans MT" pitchFamily="34" charset="0"/>
            </a:endParaRPr>
          </a:p>
          <a:p>
            <a:pPr marL="342900" indent="-342900">
              <a:buFontTx/>
              <a:buAutoNum type="arabicPeriod"/>
            </a:pPr>
            <a:endParaRPr lang="en-US" sz="1200">
              <a:latin typeface="Gill Sans MT" pitchFamily="34" charset="0"/>
            </a:endParaRPr>
          </a:p>
          <a:p>
            <a:pPr marL="342900" indent="-342900">
              <a:buFontTx/>
              <a:buAutoNum type="arabicPeriod"/>
            </a:pPr>
            <a:r>
              <a:rPr lang="en-US" sz="1200">
                <a:latin typeface="Gill Sans MT" pitchFamily="34" charset="0"/>
              </a:rPr>
              <a:t>What efforts came about to improve society during the Progressive Era? (working conditions, living conditions, food quality) </a:t>
            </a:r>
          </a:p>
          <a:p>
            <a:pPr marL="342900" indent="-342900">
              <a:buFontTx/>
              <a:buAutoNum type="arabicPeriod"/>
            </a:pPr>
            <a:endParaRPr lang="en-US" sz="1200">
              <a:latin typeface="Gill Sans MT" pitchFamily="34" charset="0"/>
            </a:endParaRPr>
          </a:p>
          <a:p>
            <a:pPr marL="342900" indent="-342900">
              <a:buFontTx/>
              <a:buAutoNum type="arabicPeriod"/>
            </a:pPr>
            <a:endParaRPr lang="en-US" sz="1200">
              <a:latin typeface="Gill Sans MT" pitchFamily="34" charset="0"/>
            </a:endParaRPr>
          </a:p>
          <a:p>
            <a:pPr marL="342900" indent="-342900">
              <a:buFontTx/>
              <a:buAutoNum type="arabicPeriod"/>
            </a:pPr>
            <a:endParaRPr lang="en-US" sz="1200">
              <a:latin typeface="Gill Sans MT" pitchFamily="34" charset="0"/>
            </a:endParaRPr>
          </a:p>
          <a:p>
            <a:pPr marL="342900" indent="-342900">
              <a:buFontTx/>
              <a:buAutoNum type="arabicPeriod"/>
            </a:pPr>
            <a:endParaRPr lang="en-US" sz="1200">
              <a:latin typeface="Gill Sans MT" pitchFamily="34" charset="0"/>
            </a:endParaRPr>
          </a:p>
          <a:p>
            <a:pPr marL="342900" indent="-342900">
              <a:buFontTx/>
              <a:buAutoNum type="arabicPeriod"/>
            </a:pPr>
            <a:r>
              <a:rPr lang="en-US" sz="1200">
                <a:latin typeface="Gill Sans MT" pitchFamily="34" charset="0"/>
              </a:rPr>
              <a:t>What advances in civil rights did women make during this time period?</a:t>
            </a:r>
          </a:p>
          <a:p>
            <a:pPr marL="342900" indent="-342900">
              <a:buFontTx/>
              <a:buAutoNum type="arabicPeriod"/>
            </a:pPr>
            <a:endParaRPr lang="en-US" sz="1200">
              <a:latin typeface="Gill Sans MT" pitchFamily="34" charset="0"/>
            </a:endParaRPr>
          </a:p>
          <a:p>
            <a:pPr marL="342900" indent="-342900">
              <a:buFontTx/>
              <a:buAutoNum type="arabicPeriod"/>
            </a:pPr>
            <a:endParaRPr lang="en-US" sz="1200">
              <a:latin typeface="Gill Sans MT" pitchFamily="34" charset="0"/>
            </a:endParaRPr>
          </a:p>
          <a:p>
            <a:pPr marL="342900" indent="-342900">
              <a:buFontTx/>
              <a:buAutoNum type="arabicPeriod"/>
            </a:pPr>
            <a:endParaRPr lang="en-US" sz="1200">
              <a:latin typeface="Gill Sans MT" pitchFamily="34" charset="0"/>
            </a:endParaRPr>
          </a:p>
          <a:p>
            <a:pPr marL="342900" indent="-342900">
              <a:buFontTx/>
              <a:buAutoNum type="arabicPeriod"/>
            </a:pPr>
            <a:endParaRPr lang="en-US" sz="1200">
              <a:latin typeface="Gill Sans MT" pitchFamily="34" charset="0"/>
            </a:endParaRPr>
          </a:p>
          <a:p>
            <a:pPr marL="342900" indent="-342900">
              <a:buFontTx/>
              <a:buAutoNum type="arabicPeriod"/>
            </a:pPr>
            <a:r>
              <a:rPr lang="en-US" sz="1200">
                <a:latin typeface="Gill Sans MT" pitchFamily="34" charset="0"/>
              </a:rPr>
              <a:t>What goals did President Theodore Roosevelt work on during his presidency?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sz="1400" b="1">
              <a:latin typeface="Gill Sans MT" charset="0"/>
              <a:ea typeface="ＭＳ Ｐゴシック" charset="0"/>
            </a:endParaRPr>
          </a:p>
        </p:txBody>
      </p:sp>
      <p:sp>
        <p:nvSpPr>
          <p:cNvPr id="7171" name="Rectangle 3"/>
          <p:cNvSpPr>
            <a:spLocks noChangeArrowheads="1"/>
          </p:cNvSpPr>
          <p:nvPr/>
        </p:nvSpPr>
        <p:spPr bwMode="auto">
          <a:xfrm>
            <a:off x="76200" y="76200"/>
            <a:ext cx="4775200" cy="6096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72" name="Text Box 4"/>
          <p:cNvSpPr txBox="1">
            <a:spLocks noChangeArrowheads="1"/>
          </p:cNvSpPr>
          <p:nvPr/>
        </p:nvSpPr>
        <p:spPr bwMode="auto">
          <a:xfrm>
            <a:off x="330200" y="76200"/>
            <a:ext cx="4470400" cy="554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sz="1200" b="1" dirty="0">
                <a:latin typeface="Gill Sans MT" charset="0"/>
                <a:ea typeface="ＭＳ Ｐゴシック" charset="0"/>
              </a:rPr>
              <a:t>Chapter 22: America as a World Power </a:t>
            </a:r>
            <a:r>
              <a:rPr lang="en-US" sz="800" b="1" dirty="0">
                <a:latin typeface="Gill Sans MT" charset="0"/>
                <a:ea typeface="ＭＳ Ｐゴシック" charset="0"/>
              </a:rPr>
              <a:t>(Better Known as Imperialism)</a:t>
            </a:r>
            <a:r>
              <a:rPr lang="en-US" sz="1200" b="1" dirty="0">
                <a:latin typeface="Gill Sans MT" charset="0"/>
                <a:ea typeface="ＭＳ Ｐゴシック" charset="0"/>
              </a:rPr>
              <a:t> </a:t>
            </a:r>
          </a:p>
          <a:p>
            <a:pPr algn="ctr">
              <a:spcBef>
                <a:spcPct val="50000"/>
              </a:spcBef>
              <a:defRPr/>
            </a:pPr>
            <a:r>
              <a:rPr lang="en-US" sz="1200" b="1" dirty="0">
                <a:latin typeface="Gill Sans MT" charset="0"/>
                <a:ea typeface="ＭＳ Ｐゴシック" charset="0"/>
              </a:rPr>
              <a:t>1867-1920, Pgs. 689-711 </a:t>
            </a:r>
          </a:p>
        </p:txBody>
      </p:sp>
      <p:sp>
        <p:nvSpPr>
          <p:cNvPr id="7173" name="Line 5"/>
          <p:cNvSpPr>
            <a:spLocks noChangeShapeType="1"/>
          </p:cNvSpPr>
          <p:nvPr/>
        </p:nvSpPr>
        <p:spPr bwMode="auto">
          <a:xfrm flipH="1">
            <a:off x="1905000" y="762000"/>
            <a:ext cx="4572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174" name="Rectangle 6"/>
          <p:cNvSpPr>
            <a:spLocks noChangeArrowheads="1"/>
          </p:cNvSpPr>
          <p:nvPr/>
        </p:nvSpPr>
        <p:spPr bwMode="auto">
          <a:xfrm>
            <a:off x="152400" y="5562600"/>
            <a:ext cx="8686800" cy="12192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75" name="Text Box 7"/>
          <p:cNvSpPr txBox="1">
            <a:spLocks noChangeArrowheads="1"/>
          </p:cNvSpPr>
          <p:nvPr/>
        </p:nvSpPr>
        <p:spPr bwMode="auto">
          <a:xfrm>
            <a:off x="76200" y="52578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dirty="0">
                <a:latin typeface="Gill Sans MT" charset="0"/>
                <a:ea typeface="ＭＳ Ｐゴシック" charset="0"/>
              </a:rPr>
              <a:t>** The very least I need to know about Chapter 22: </a:t>
            </a:r>
          </a:p>
        </p:txBody>
      </p:sp>
      <p:sp>
        <p:nvSpPr>
          <p:cNvPr id="7176" name="Text Box 8"/>
          <p:cNvSpPr txBox="1">
            <a:spLocks noChangeArrowheads="1"/>
          </p:cNvSpPr>
          <p:nvPr/>
        </p:nvSpPr>
        <p:spPr bwMode="auto">
          <a:xfrm>
            <a:off x="228600" y="2971800"/>
            <a:ext cx="5029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a:latin typeface="Arial" charset="0"/>
              <a:ea typeface="ＭＳ Ｐゴシック" charset="0"/>
            </a:endParaRPr>
          </a:p>
        </p:txBody>
      </p:sp>
      <p:sp>
        <p:nvSpPr>
          <p:cNvPr id="7177" name="Text Box 9"/>
          <p:cNvSpPr txBox="1">
            <a:spLocks noChangeArrowheads="1"/>
          </p:cNvSpPr>
          <p:nvPr/>
        </p:nvSpPr>
        <p:spPr bwMode="auto">
          <a:xfrm>
            <a:off x="152400" y="5181600"/>
            <a:ext cx="533400" cy="2017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buFont typeface="Wingdings" charset="0"/>
              <a:buChar char="§"/>
              <a:defRPr/>
            </a:pPr>
            <a:endParaRPr lang="en-US" dirty="0">
              <a:latin typeface="Arial" charset="0"/>
              <a:ea typeface="ＭＳ Ｐゴシック" charset="0"/>
            </a:endParaRPr>
          </a:p>
          <a:p>
            <a:pPr>
              <a:spcBef>
                <a:spcPct val="50000"/>
              </a:spcBef>
              <a:buFont typeface="Wingdings" charset="0"/>
              <a:buChar char="§"/>
              <a:defRPr/>
            </a:pPr>
            <a:r>
              <a:rPr lang="en-US" dirty="0">
                <a:latin typeface="Arial" charset="0"/>
                <a:ea typeface="ＭＳ Ｐゴシック" charset="0"/>
              </a:rPr>
              <a:t> </a:t>
            </a:r>
          </a:p>
          <a:p>
            <a:pPr>
              <a:spcBef>
                <a:spcPct val="50000"/>
              </a:spcBef>
              <a:buFont typeface="Wingdings" charset="0"/>
              <a:buChar char="§"/>
              <a:defRPr/>
            </a:pPr>
            <a:r>
              <a:rPr lang="en-US" dirty="0">
                <a:latin typeface="Arial" charset="0"/>
                <a:ea typeface="ＭＳ Ｐゴシック" charset="0"/>
              </a:rPr>
              <a:t> </a:t>
            </a:r>
          </a:p>
          <a:p>
            <a:pPr>
              <a:spcBef>
                <a:spcPct val="50000"/>
              </a:spcBef>
              <a:buFont typeface="Wingdings" charset="0"/>
              <a:buChar char="§"/>
              <a:defRPr/>
            </a:pPr>
            <a:r>
              <a:rPr lang="en-US" dirty="0">
                <a:latin typeface="Arial" charset="0"/>
                <a:ea typeface="ＭＳ Ｐゴシック" charset="0"/>
              </a:rPr>
              <a:t> </a:t>
            </a:r>
          </a:p>
          <a:p>
            <a:pPr>
              <a:spcBef>
                <a:spcPct val="50000"/>
              </a:spcBef>
              <a:buFont typeface="Wingdings" charset="0"/>
              <a:buNone/>
              <a:defRPr/>
            </a:pPr>
            <a:r>
              <a:rPr lang="en-US" dirty="0">
                <a:latin typeface="Arial" charset="0"/>
                <a:ea typeface="ＭＳ Ｐゴシック" charset="0"/>
              </a:rPr>
              <a:t> </a:t>
            </a:r>
          </a:p>
        </p:txBody>
      </p:sp>
      <p:sp>
        <p:nvSpPr>
          <p:cNvPr id="7178" name="Text Box 10"/>
          <p:cNvSpPr txBox="1">
            <a:spLocks noChangeArrowheads="1"/>
          </p:cNvSpPr>
          <p:nvPr/>
        </p:nvSpPr>
        <p:spPr bwMode="auto">
          <a:xfrm>
            <a:off x="0" y="1371600"/>
            <a:ext cx="6553200" cy="3708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marL="342900" indent="-342900">
              <a:spcBef>
                <a:spcPct val="50000"/>
              </a:spcBef>
              <a:buFontTx/>
              <a:buAutoNum type="arabicPeriod"/>
            </a:pPr>
            <a:r>
              <a:rPr lang="en-US" sz="1100"/>
              <a:t>What foreign policy did the United States have towards other countries during the late 1800</a:t>
            </a:r>
            <a:r>
              <a:rPr lang="en-US" altLang="en-US" sz="1100"/>
              <a:t>’</a:t>
            </a:r>
            <a:r>
              <a:rPr lang="en-US" sz="1100"/>
              <a:t>s and early 1900s? </a:t>
            </a:r>
          </a:p>
          <a:p>
            <a:pPr marL="342900" indent="-342900">
              <a:spcBef>
                <a:spcPct val="50000"/>
              </a:spcBef>
              <a:buFontTx/>
              <a:buAutoNum type="arabicPeriod"/>
            </a:pPr>
            <a:endParaRPr lang="en-US" sz="1100"/>
          </a:p>
          <a:p>
            <a:pPr marL="342900" indent="-342900">
              <a:spcBef>
                <a:spcPct val="50000"/>
              </a:spcBef>
              <a:buFontTx/>
              <a:buAutoNum type="arabicPeriod"/>
            </a:pPr>
            <a:endParaRPr lang="en-US" sz="1100"/>
          </a:p>
          <a:p>
            <a:pPr marL="342900" indent="-342900">
              <a:spcBef>
                <a:spcPct val="50000"/>
              </a:spcBef>
              <a:buFontTx/>
              <a:buAutoNum type="arabicPeriod"/>
            </a:pPr>
            <a:r>
              <a:rPr lang="en-US" sz="1100"/>
              <a:t>What does </a:t>
            </a:r>
            <a:r>
              <a:rPr lang="en-US" altLang="en-US" sz="1100"/>
              <a:t>“</a:t>
            </a:r>
            <a:r>
              <a:rPr lang="en-US" sz="1100"/>
              <a:t>New</a:t>
            </a:r>
            <a:r>
              <a:rPr lang="en-US" altLang="en-US" sz="1100"/>
              <a:t>”</a:t>
            </a:r>
            <a:r>
              <a:rPr lang="en-US" sz="1100"/>
              <a:t> Manifest Destiny have in common with imperialism?</a:t>
            </a:r>
          </a:p>
          <a:p>
            <a:pPr marL="342900" indent="-342900">
              <a:spcBef>
                <a:spcPct val="50000"/>
              </a:spcBef>
              <a:buFontTx/>
              <a:buAutoNum type="arabicPeriod"/>
            </a:pPr>
            <a:endParaRPr lang="en-US" sz="1100"/>
          </a:p>
          <a:p>
            <a:pPr marL="342900" indent="-342900">
              <a:spcBef>
                <a:spcPct val="50000"/>
              </a:spcBef>
              <a:buFontTx/>
              <a:buAutoNum type="arabicPeriod"/>
            </a:pPr>
            <a:endParaRPr lang="en-US" sz="1100"/>
          </a:p>
          <a:p>
            <a:pPr marL="342900" indent="-342900">
              <a:spcBef>
                <a:spcPct val="50000"/>
              </a:spcBef>
              <a:buFontTx/>
              <a:buAutoNum type="arabicPeriod"/>
            </a:pPr>
            <a:r>
              <a:rPr lang="en-US" sz="1100"/>
              <a:t>What two policies gave the US rights of international police powers? </a:t>
            </a:r>
          </a:p>
          <a:p>
            <a:pPr marL="342900" indent="-342900">
              <a:spcBef>
                <a:spcPct val="50000"/>
              </a:spcBef>
              <a:buFontTx/>
              <a:buAutoNum type="arabicPeriod"/>
            </a:pPr>
            <a:endParaRPr lang="en-US" sz="1100"/>
          </a:p>
          <a:p>
            <a:pPr marL="342900" indent="-342900">
              <a:spcBef>
                <a:spcPct val="50000"/>
              </a:spcBef>
              <a:buFontTx/>
              <a:buAutoNum type="arabicPeriod"/>
            </a:pPr>
            <a:endParaRPr lang="en-US" sz="1100"/>
          </a:p>
          <a:p>
            <a:pPr marL="342900" indent="-342900">
              <a:spcBef>
                <a:spcPct val="50000"/>
              </a:spcBef>
              <a:buFontTx/>
              <a:buAutoNum type="arabicPeriod"/>
            </a:pPr>
            <a:r>
              <a:rPr lang="en-US" sz="1100"/>
              <a:t>How did we become involved in the Spanish-American war?</a:t>
            </a:r>
          </a:p>
          <a:p>
            <a:pPr marL="342900" indent="-342900">
              <a:spcBef>
                <a:spcPct val="50000"/>
              </a:spcBef>
              <a:buFontTx/>
              <a:buAutoNum type="arabicPeriod"/>
            </a:pPr>
            <a:endParaRPr lang="en-US" sz="1100"/>
          </a:p>
          <a:p>
            <a:pPr marL="342900" indent="-342900">
              <a:spcBef>
                <a:spcPct val="50000"/>
              </a:spcBef>
            </a:pPr>
            <a:endParaRPr lang="en-US" sz="1100"/>
          </a:p>
          <a:p>
            <a:pPr marL="342900" indent="-342900">
              <a:spcBef>
                <a:spcPct val="50000"/>
              </a:spcBef>
              <a:buFontTx/>
              <a:buAutoNum type="arabicPeriod"/>
            </a:pPr>
            <a:r>
              <a:rPr lang="en-US" sz="1100"/>
              <a:t>List examples of US Imperialism in this chapter. </a:t>
            </a:r>
          </a:p>
          <a:p>
            <a:pPr marL="800100" lvl="1" indent="-342900">
              <a:spcBef>
                <a:spcPct val="50000"/>
              </a:spcBef>
            </a:pPr>
            <a:endParaRPr lang="en-US" sz="1000"/>
          </a:p>
        </p:txBody>
      </p:sp>
      <p:sp>
        <p:nvSpPr>
          <p:cNvPr id="7179" name="Rectangle 11"/>
          <p:cNvSpPr>
            <a:spLocks noChangeArrowheads="1"/>
          </p:cNvSpPr>
          <p:nvPr/>
        </p:nvSpPr>
        <p:spPr bwMode="auto">
          <a:xfrm>
            <a:off x="0" y="1371600"/>
            <a:ext cx="6629400" cy="38862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0" name="Text Box 12"/>
          <p:cNvSpPr txBox="1">
            <a:spLocks noChangeArrowheads="1"/>
          </p:cNvSpPr>
          <p:nvPr/>
        </p:nvSpPr>
        <p:spPr bwMode="auto">
          <a:xfrm>
            <a:off x="0" y="8382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a:latin typeface="Gill Sans MT" charset="0"/>
                <a:ea typeface="ＭＳ Ｐゴシック" charset="0"/>
              </a:rPr>
              <a:t>Essential Questions: </a:t>
            </a:r>
          </a:p>
        </p:txBody>
      </p:sp>
      <p:sp>
        <p:nvSpPr>
          <p:cNvPr id="7181" name="Text Box 13"/>
          <p:cNvSpPr txBox="1">
            <a:spLocks noChangeArrowheads="1"/>
          </p:cNvSpPr>
          <p:nvPr/>
        </p:nvSpPr>
        <p:spPr bwMode="auto">
          <a:xfrm>
            <a:off x="6705600" y="22860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a:latin typeface="Gill Sans MT" charset="0"/>
                <a:ea typeface="ＭＳ Ｐゴシック" charset="0"/>
              </a:rPr>
              <a:t>Vocab:  </a:t>
            </a:r>
          </a:p>
        </p:txBody>
      </p:sp>
      <p:sp>
        <p:nvSpPr>
          <p:cNvPr id="7182" name="Rectangle 14"/>
          <p:cNvSpPr>
            <a:spLocks noChangeArrowheads="1"/>
          </p:cNvSpPr>
          <p:nvPr/>
        </p:nvSpPr>
        <p:spPr bwMode="auto">
          <a:xfrm>
            <a:off x="6781800" y="2514600"/>
            <a:ext cx="2286000" cy="24384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3" name="Text Box 15"/>
          <p:cNvSpPr txBox="1">
            <a:spLocks noChangeArrowheads="1"/>
          </p:cNvSpPr>
          <p:nvPr/>
        </p:nvSpPr>
        <p:spPr bwMode="auto">
          <a:xfrm>
            <a:off x="6781800" y="2590800"/>
            <a:ext cx="2133600" cy="2462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marL="342900" indent="-342900"/>
            <a:r>
              <a:rPr lang="en-US" sz="1200">
                <a:latin typeface="Gill Sans MT" pitchFamily="34" charset="0"/>
              </a:rPr>
              <a:t>Imperialism </a:t>
            </a:r>
          </a:p>
          <a:p>
            <a:pPr marL="342900" indent="-342900"/>
            <a:r>
              <a:rPr lang="en-US" altLang="en-US" sz="1200">
                <a:latin typeface="Gill Sans MT" pitchFamily="34" charset="0"/>
              </a:rPr>
              <a:t>“</a:t>
            </a:r>
            <a:r>
              <a:rPr lang="en-US" sz="1200">
                <a:latin typeface="Gill Sans MT" pitchFamily="34" charset="0"/>
              </a:rPr>
              <a:t>New</a:t>
            </a:r>
            <a:r>
              <a:rPr lang="en-US" altLang="en-US" sz="1200">
                <a:latin typeface="Gill Sans MT" pitchFamily="34" charset="0"/>
              </a:rPr>
              <a:t>”</a:t>
            </a:r>
            <a:r>
              <a:rPr lang="en-US" sz="1200">
                <a:latin typeface="Gill Sans MT" pitchFamily="34" charset="0"/>
              </a:rPr>
              <a:t> Manifest Destiny </a:t>
            </a:r>
          </a:p>
          <a:p>
            <a:pPr marL="342900" indent="-342900"/>
            <a:r>
              <a:rPr lang="en-US" sz="1200">
                <a:latin typeface="Gill Sans MT" pitchFamily="34" charset="0"/>
              </a:rPr>
              <a:t>Open Door Policy </a:t>
            </a:r>
          </a:p>
          <a:p>
            <a:pPr marL="342900" indent="-342900"/>
            <a:r>
              <a:rPr lang="en-US" sz="1200">
                <a:latin typeface="Gill Sans MT" pitchFamily="34" charset="0"/>
              </a:rPr>
              <a:t>Spanish-American War</a:t>
            </a:r>
          </a:p>
          <a:p>
            <a:pPr marL="342900" indent="-342900"/>
            <a:r>
              <a:rPr lang="en-US" sz="1200">
                <a:latin typeface="Gill Sans MT" pitchFamily="34" charset="0"/>
              </a:rPr>
              <a:t>USS Maine </a:t>
            </a:r>
          </a:p>
          <a:p>
            <a:pPr marL="342900" indent="-342900"/>
            <a:r>
              <a:rPr lang="en-US" sz="1200">
                <a:latin typeface="Gill Sans MT" pitchFamily="34" charset="0"/>
              </a:rPr>
              <a:t>Yellow journalism </a:t>
            </a:r>
          </a:p>
          <a:p>
            <a:pPr marL="342900" indent="-342900"/>
            <a:r>
              <a:rPr lang="en-US" sz="1200">
                <a:latin typeface="Gill Sans MT" pitchFamily="34" charset="0"/>
              </a:rPr>
              <a:t>Roosevelt Corollary </a:t>
            </a:r>
          </a:p>
          <a:p>
            <a:pPr marL="342900" indent="-342900"/>
            <a:r>
              <a:rPr lang="en-US" sz="1200">
                <a:latin typeface="Gill Sans MT" pitchFamily="34" charset="0"/>
              </a:rPr>
              <a:t>Monroe Doctrine</a:t>
            </a:r>
          </a:p>
          <a:p>
            <a:pPr marL="342900" indent="-342900"/>
            <a:r>
              <a:rPr lang="en-US" sz="1200">
                <a:latin typeface="Gill Sans MT" pitchFamily="34" charset="0"/>
              </a:rPr>
              <a:t>Theodore Roosevelt</a:t>
            </a:r>
          </a:p>
          <a:p>
            <a:pPr marL="342900" indent="-342900"/>
            <a:r>
              <a:rPr lang="en-US" altLang="en-US" sz="1200">
                <a:latin typeface="Gill Sans MT" pitchFamily="34" charset="0"/>
              </a:rPr>
              <a:t>“</a:t>
            </a:r>
            <a:r>
              <a:rPr lang="en-US" sz="1200">
                <a:latin typeface="Gill Sans MT" pitchFamily="34" charset="0"/>
              </a:rPr>
              <a:t>Big Stick</a:t>
            </a:r>
            <a:r>
              <a:rPr lang="en-US" altLang="en-US" sz="1200">
                <a:latin typeface="Gill Sans MT" pitchFamily="34" charset="0"/>
              </a:rPr>
              <a:t>”</a:t>
            </a:r>
            <a:r>
              <a:rPr lang="en-US" sz="1200">
                <a:latin typeface="Gill Sans MT" pitchFamily="34" charset="0"/>
              </a:rPr>
              <a:t> </a:t>
            </a:r>
          </a:p>
          <a:p>
            <a:pPr marL="342900" indent="-342900"/>
            <a:r>
              <a:rPr lang="en-US" sz="1200">
                <a:latin typeface="Gill Sans MT" pitchFamily="34" charset="0"/>
              </a:rPr>
              <a:t>Panama Canal </a:t>
            </a:r>
          </a:p>
          <a:p>
            <a:pPr marL="342900" indent="-342900"/>
            <a:r>
              <a:rPr lang="en-US" sz="1200">
                <a:latin typeface="Gill Sans MT" pitchFamily="34" charset="0"/>
              </a:rPr>
              <a:t>Dollar diplomacy </a:t>
            </a:r>
          </a:p>
          <a:p>
            <a:pPr marL="342900" indent="-342900"/>
            <a:endParaRPr lang="en-US" sz="1000"/>
          </a:p>
        </p:txBody>
      </p:sp>
      <p:sp>
        <p:nvSpPr>
          <p:cNvPr id="7184" name="Line 16"/>
          <p:cNvSpPr>
            <a:spLocks noChangeShapeType="1"/>
          </p:cNvSpPr>
          <p:nvPr/>
        </p:nvSpPr>
        <p:spPr bwMode="auto">
          <a:xfrm>
            <a:off x="7010400" y="2209800"/>
            <a:ext cx="6096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185" name="Line 17"/>
          <p:cNvSpPr>
            <a:spLocks noChangeShapeType="1"/>
          </p:cNvSpPr>
          <p:nvPr/>
        </p:nvSpPr>
        <p:spPr bwMode="auto">
          <a:xfrm>
            <a:off x="4876800" y="381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188" name="Rectangle 20"/>
          <p:cNvSpPr>
            <a:spLocks noChangeArrowheads="1"/>
          </p:cNvSpPr>
          <p:nvPr/>
        </p:nvSpPr>
        <p:spPr bwMode="auto">
          <a:xfrm>
            <a:off x="5105400" y="0"/>
            <a:ext cx="4038600" cy="1477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200">
                <a:latin typeface="Gill Sans MT" pitchFamily="34" charset="0"/>
              </a:rPr>
              <a:t>Is about how in the late 1800</a:t>
            </a:r>
            <a:r>
              <a:rPr lang="en-US" altLang="en-US" sz="1200">
                <a:latin typeface="Gill Sans MT" pitchFamily="34" charset="0"/>
              </a:rPr>
              <a:t>’</a:t>
            </a:r>
            <a:r>
              <a:rPr lang="en-US" sz="1200">
                <a:latin typeface="Gill Sans MT" pitchFamily="34" charset="0"/>
              </a:rPr>
              <a:t>s the United States started to take a larger role in world affairs. The nation acquired new territories in the Pacific through imperialism, strengthened its trade with Asia, and increased their involvement in Latin America. They did this through a combination of economic strength, military might, and aggressive foreign policy. </a:t>
            </a:r>
          </a:p>
          <a:p>
            <a:pPr>
              <a:spcBef>
                <a:spcPct val="50000"/>
              </a:spcBef>
            </a:pPr>
            <a:endParaRPr lang="en-US" sz="1200">
              <a:latin typeface="Gill Sans MT"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sz="1400" b="1">
              <a:latin typeface="Gill Sans MT" charset="0"/>
              <a:ea typeface="ＭＳ Ｐゴシック" charset="0"/>
            </a:endParaRPr>
          </a:p>
        </p:txBody>
      </p:sp>
      <p:sp>
        <p:nvSpPr>
          <p:cNvPr id="8195" name="Rectangle 3"/>
          <p:cNvSpPr>
            <a:spLocks noChangeArrowheads="1"/>
          </p:cNvSpPr>
          <p:nvPr/>
        </p:nvSpPr>
        <p:spPr bwMode="auto">
          <a:xfrm>
            <a:off x="76200" y="76200"/>
            <a:ext cx="4775200" cy="6096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196" name="Text Box 4"/>
          <p:cNvSpPr txBox="1">
            <a:spLocks noChangeArrowheads="1"/>
          </p:cNvSpPr>
          <p:nvPr/>
        </p:nvSpPr>
        <p:spPr bwMode="auto">
          <a:xfrm>
            <a:off x="0" y="76200"/>
            <a:ext cx="4724400" cy="554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sz="1200" b="1" dirty="0">
                <a:latin typeface="Gill Sans MT" charset="0"/>
                <a:ea typeface="ＭＳ Ｐゴシック" charset="0"/>
              </a:rPr>
              <a:t>Chapter 23: World War I </a:t>
            </a:r>
          </a:p>
          <a:p>
            <a:pPr algn="ctr">
              <a:spcBef>
                <a:spcPct val="50000"/>
              </a:spcBef>
              <a:defRPr/>
            </a:pPr>
            <a:r>
              <a:rPr lang="en-US" sz="1200" b="1" dirty="0">
                <a:latin typeface="Gill Sans MT" charset="0"/>
                <a:ea typeface="ＭＳ Ｐゴシック" charset="0"/>
              </a:rPr>
              <a:t> 1914-1920, pgs. 719-743</a:t>
            </a:r>
          </a:p>
        </p:txBody>
      </p:sp>
      <p:sp>
        <p:nvSpPr>
          <p:cNvPr id="8197" name="Line 5"/>
          <p:cNvSpPr>
            <a:spLocks noChangeShapeType="1"/>
          </p:cNvSpPr>
          <p:nvPr/>
        </p:nvSpPr>
        <p:spPr bwMode="auto">
          <a:xfrm flipH="1">
            <a:off x="1905000" y="762000"/>
            <a:ext cx="4572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198" name="Rectangle 6"/>
          <p:cNvSpPr>
            <a:spLocks noChangeArrowheads="1"/>
          </p:cNvSpPr>
          <p:nvPr/>
        </p:nvSpPr>
        <p:spPr bwMode="auto">
          <a:xfrm>
            <a:off x="152400" y="5562600"/>
            <a:ext cx="8686800" cy="12192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199" name="Text Box 7"/>
          <p:cNvSpPr txBox="1">
            <a:spLocks noChangeArrowheads="1"/>
          </p:cNvSpPr>
          <p:nvPr/>
        </p:nvSpPr>
        <p:spPr bwMode="auto">
          <a:xfrm>
            <a:off x="76200" y="52578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dirty="0">
                <a:latin typeface="Gill Sans MT" charset="0"/>
                <a:ea typeface="ＭＳ Ｐゴシック" charset="0"/>
              </a:rPr>
              <a:t>** The very least I need to know about Chapter 23: </a:t>
            </a:r>
          </a:p>
        </p:txBody>
      </p:sp>
      <p:sp>
        <p:nvSpPr>
          <p:cNvPr id="8200" name="Text Box 8"/>
          <p:cNvSpPr txBox="1">
            <a:spLocks noChangeArrowheads="1"/>
          </p:cNvSpPr>
          <p:nvPr/>
        </p:nvSpPr>
        <p:spPr bwMode="auto">
          <a:xfrm>
            <a:off x="228600" y="2971800"/>
            <a:ext cx="5029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a:latin typeface="Arial" charset="0"/>
              <a:ea typeface="ＭＳ Ｐゴシック" charset="0"/>
            </a:endParaRPr>
          </a:p>
        </p:txBody>
      </p:sp>
      <p:sp>
        <p:nvSpPr>
          <p:cNvPr id="8201" name="Text Box 9"/>
          <p:cNvSpPr txBox="1">
            <a:spLocks noChangeArrowheads="1"/>
          </p:cNvSpPr>
          <p:nvPr/>
        </p:nvSpPr>
        <p:spPr bwMode="auto">
          <a:xfrm>
            <a:off x="228600" y="5181600"/>
            <a:ext cx="9144000" cy="369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buFont typeface="Wingdings" charset="0"/>
              <a:buNone/>
              <a:defRPr/>
            </a:pPr>
            <a:r>
              <a:rPr lang="en-US" dirty="0">
                <a:latin typeface="Arial" charset="0"/>
                <a:ea typeface="ＭＳ Ｐゴシック" charset="0"/>
              </a:rPr>
              <a:t> </a:t>
            </a:r>
          </a:p>
        </p:txBody>
      </p:sp>
      <p:sp>
        <p:nvSpPr>
          <p:cNvPr id="8202" name="Text Box 10"/>
          <p:cNvSpPr txBox="1">
            <a:spLocks noChangeArrowheads="1"/>
          </p:cNvSpPr>
          <p:nvPr/>
        </p:nvSpPr>
        <p:spPr bwMode="auto">
          <a:xfrm>
            <a:off x="0" y="1371600"/>
            <a:ext cx="6553200" cy="3246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342900" indent="-342900">
              <a:defRPr>
                <a:solidFill>
                  <a:schemeClr val="tx1"/>
                </a:solidFill>
                <a:latin typeface="Arial" charset="0"/>
                <a:ea typeface="ＭＳ Ｐゴシック" charset="0"/>
              </a:defRPr>
            </a:lvl1pPr>
            <a:lvl2pPr marL="800100" indent="-342900">
              <a:defRPr>
                <a:solidFill>
                  <a:schemeClr val="tx1"/>
                </a:solidFill>
                <a:latin typeface="Arial" charset="0"/>
                <a:ea typeface="ＭＳ Ｐゴシック" charset="0"/>
              </a:defRPr>
            </a:lvl2pPr>
            <a:lvl3pPr marL="1257300" indent="-342900">
              <a:defRPr>
                <a:solidFill>
                  <a:schemeClr val="tx1"/>
                </a:solidFill>
                <a:latin typeface="Arial" charset="0"/>
                <a:ea typeface="ＭＳ Ｐゴシック" charset="0"/>
              </a:defRPr>
            </a:lvl3pPr>
            <a:lvl4pPr marL="1714500" indent="-342900">
              <a:defRPr>
                <a:solidFill>
                  <a:schemeClr val="tx1"/>
                </a:solidFill>
                <a:latin typeface="Arial" charset="0"/>
                <a:ea typeface="ＭＳ Ｐゴシック" charset="0"/>
              </a:defRPr>
            </a:lvl4pPr>
            <a:lvl5pPr marL="2171700" indent="-342900">
              <a:defRPr>
                <a:solidFill>
                  <a:schemeClr val="tx1"/>
                </a:solidFill>
                <a:latin typeface="Arial" charset="0"/>
                <a:ea typeface="ＭＳ Ｐゴシック" charset="0"/>
              </a:defRPr>
            </a:lvl5pPr>
            <a:lvl6pPr marL="2628900" indent="-342900" fontAlgn="base">
              <a:spcBef>
                <a:spcPct val="0"/>
              </a:spcBef>
              <a:spcAft>
                <a:spcPct val="0"/>
              </a:spcAft>
              <a:defRPr>
                <a:solidFill>
                  <a:schemeClr val="tx1"/>
                </a:solidFill>
                <a:latin typeface="Arial" charset="0"/>
                <a:ea typeface="ＭＳ Ｐゴシック" charset="0"/>
              </a:defRPr>
            </a:lvl6pPr>
            <a:lvl7pPr marL="3086100" indent="-342900" fontAlgn="base">
              <a:spcBef>
                <a:spcPct val="0"/>
              </a:spcBef>
              <a:spcAft>
                <a:spcPct val="0"/>
              </a:spcAft>
              <a:defRPr>
                <a:solidFill>
                  <a:schemeClr val="tx1"/>
                </a:solidFill>
                <a:latin typeface="Arial" charset="0"/>
                <a:ea typeface="ＭＳ Ｐゴシック" charset="0"/>
              </a:defRPr>
            </a:lvl7pPr>
            <a:lvl8pPr marL="3543300" indent="-342900" fontAlgn="base">
              <a:spcBef>
                <a:spcPct val="0"/>
              </a:spcBef>
              <a:spcAft>
                <a:spcPct val="0"/>
              </a:spcAft>
              <a:defRPr>
                <a:solidFill>
                  <a:schemeClr val="tx1"/>
                </a:solidFill>
                <a:latin typeface="Arial" charset="0"/>
                <a:ea typeface="ＭＳ Ｐゴシック" charset="0"/>
              </a:defRPr>
            </a:lvl8pPr>
            <a:lvl9pPr marL="4000500" indent="-342900" fontAlgn="base">
              <a:spcBef>
                <a:spcPct val="0"/>
              </a:spcBef>
              <a:spcAft>
                <a:spcPct val="0"/>
              </a:spcAft>
              <a:defRPr>
                <a:solidFill>
                  <a:schemeClr val="tx1"/>
                </a:solidFill>
                <a:latin typeface="Arial" charset="0"/>
                <a:ea typeface="ＭＳ Ｐゴシック" charset="0"/>
              </a:defRPr>
            </a:lvl9pPr>
          </a:lstStyle>
          <a:p>
            <a:pPr>
              <a:spcBef>
                <a:spcPct val="50000"/>
              </a:spcBef>
              <a:buFontTx/>
              <a:buAutoNum type="arabicPeriod"/>
              <a:defRPr/>
            </a:pPr>
            <a:r>
              <a:rPr lang="en-US" sz="1000" dirty="0" smtClean="0"/>
              <a:t>What were the MAIN causes of World War I? </a:t>
            </a:r>
          </a:p>
          <a:p>
            <a:pPr>
              <a:spcBef>
                <a:spcPct val="50000"/>
              </a:spcBef>
              <a:buFontTx/>
              <a:buAutoNum type="arabicPeriod"/>
              <a:defRPr/>
            </a:pPr>
            <a:endParaRPr lang="en-US" sz="1000" dirty="0" smtClean="0"/>
          </a:p>
          <a:p>
            <a:pPr>
              <a:spcBef>
                <a:spcPct val="50000"/>
              </a:spcBef>
              <a:buFontTx/>
              <a:buAutoNum type="arabicPeriod"/>
              <a:defRPr/>
            </a:pPr>
            <a:endParaRPr lang="en-US" sz="1000" dirty="0" smtClean="0"/>
          </a:p>
          <a:p>
            <a:pPr>
              <a:spcBef>
                <a:spcPct val="50000"/>
              </a:spcBef>
              <a:buFontTx/>
              <a:buAutoNum type="arabicPeriod"/>
              <a:defRPr/>
            </a:pPr>
            <a:r>
              <a:rPr lang="en-US" sz="1000" dirty="0" smtClean="0"/>
              <a:t>What events challenged US neutrality and brought the US into WWI? </a:t>
            </a:r>
          </a:p>
          <a:p>
            <a:pPr>
              <a:spcBef>
                <a:spcPct val="50000"/>
              </a:spcBef>
              <a:buFontTx/>
              <a:buAutoNum type="arabicPeriod"/>
              <a:defRPr/>
            </a:pPr>
            <a:endParaRPr lang="en-US" sz="1000" dirty="0" smtClean="0"/>
          </a:p>
          <a:p>
            <a:pPr>
              <a:spcBef>
                <a:spcPct val="50000"/>
              </a:spcBef>
              <a:buFontTx/>
              <a:buAutoNum type="arabicPeriod"/>
              <a:defRPr/>
            </a:pPr>
            <a:endParaRPr lang="en-US" sz="1000" dirty="0" smtClean="0"/>
          </a:p>
          <a:p>
            <a:pPr>
              <a:spcBef>
                <a:spcPct val="50000"/>
              </a:spcBef>
              <a:buFontTx/>
              <a:buAutoNum type="arabicPeriod"/>
              <a:defRPr/>
            </a:pPr>
            <a:endParaRPr lang="en-US" sz="1000" dirty="0" smtClean="0"/>
          </a:p>
          <a:p>
            <a:pPr>
              <a:spcBef>
                <a:spcPct val="50000"/>
              </a:spcBef>
              <a:buFontTx/>
              <a:buAutoNum type="arabicPeriod"/>
              <a:defRPr/>
            </a:pPr>
            <a:r>
              <a:rPr lang="en-US" sz="1000" dirty="0" smtClean="0"/>
              <a:t>How did Americans mobilize for war on the </a:t>
            </a:r>
            <a:r>
              <a:rPr lang="en-US" sz="1000" dirty="0" err="1" smtClean="0"/>
              <a:t>homefront</a:t>
            </a:r>
            <a:r>
              <a:rPr lang="en-US" sz="1000" dirty="0" smtClean="0"/>
              <a:t>? </a:t>
            </a:r>
          </a:p>
          <a:p>
            <a:pPr>
              <a:spcBef>
                <a:spcPct val="50000"/>
              </a:spcBef>
              <a:buFontTx/>
              <a:buAutoNum type="arabicPeriod"/>
              <a:defRPr/>
            </a:pPr>
            <a:endParaRPr lang="en-US" sz="1000" dirty="0" smtClean="0"/>
          </a:p>
          <a:p>
            <a:pPr>
              <a:spcBef>
                <a:spcPct val="50000"/>
              </a:spcBef>
              <a:buFontTx/>
              <a:buAutoNum type="arabicPeriod"/>
              <a:defRPr/>
            </a:pPr>
            <a:endParaRPr lang="en-US" sz="1000" dirty="0" smtClean="0"/>
          </a:p>
          <a:p>
            <a:pPr>
              <a:spcBef>
                <a:spcPct val="50000"/>
              </a:spcBef>
              <a:buFontTx/>
              <a:buAutoNum type="arabicPeriod"/>
              <a:defRPr/>
            </a:pPr>
            <a:endParaRPr lang="en-US" sz="1000" dirty="0" smtClean="0"/>
          </a:p>
          <a:p>
            <a:pPr marL="0" indent="0">
              <a:spcBef>
                <a:spcPct val="50000"/>
              </a:spcBef>
              <a:defRPr/>
            </a:pPr>
            <a:endParaRPr lang="en-US" sz="1000" dirty="0" smtClean="0"/>
          </a:p>
          <a:p>
            <a:pPr>
              <a:spcBef>
                <a:spcPct val="50000"/>
              </a:spcBef>
              <a:buFontTx/>
              <a:buAutoNum type="arabicPeriod"/>
              <a:defRPr/>
            </a:pPr>
            <a:r>
              <a:rPr lang="en-US" sz="1000" dirty="0" smtClean="0"/>
              <a:t>How did World War I come to an end? (Treaty of Versailles and League of Nations)</a:t>
            </a:r>
            <a:endParaRPr lang="en-US" dirty="0" smtClean="0"/>
          </a:p>
          <a:p>
            <a:pPr lvl="1">
              <a:spcBef>
                <a:spcPct val="50000"/>
              </a:spcBef>
              <a:defRPr/>
            </a:pPr>
            <a:endParaRPr lang="en-US" sz="1000" dirty="0" smtClean="0"/>
          </a:p>
        </p:txBody>
      </p:sp>
      <p:sp>
        <p:nvSpPr>
          <p:cNvPr id="8203" name="Rectangle 11"/>
          <p:cNvSpPr>
            <a:spLocks noChangeArrowheads="1"/>
          </p:cNvSpPr>
          <p:nvPr/>
        </p:nvSpPr>
        <p:spPr bwMode="auto">
          <a:xfrm>
            <a:off x="0" y="1371600"/>
            <a:ext cx="6629400" cy="38862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204" name="Text Box 12"/>
          <p:cNvSpPr txBox="1">
            <a:spLocks noChangeArrowheads="1"/>
          </p:cNvSpPr>
          <p:nvPr/>
        </p:nvSpPr>
        <p:spPr bwMode="auto">
          <a:xfrm>
            <a:off x="0" y="8382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a:latin typeface="Gill Sans MT" charset="0"/>
                <a:ea typeface="ＭＳ Ｐゴシック" charset="0"/>
              </a:rPr>
              <a:t>Essential Questions: </a:t>
            </a:r>
          </a:p>
        </p:txBody>
      </p:sp>
      <p:sp>
        <p:nvSpPr>
          <p:cNvPr id="8205" name="Text Box 13"/>
          <p:cNvSpPr txBox="1">
            <a:spLocks noChangeArrowheads="1"/>
          </p:cNvSpPr>
          <p:nvPr/>
        </p:nvSpPr>
        <p:spPr bwMode="auto">
          <a:xfrm>
            <a:off x="6705600" y="22860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a:latin typeface="Gill Sans MT" charset="0"/>
                <a:ea typeface="ＭＳ Ｐゴシック" charset="0"/>
              </a:rPr>
              <a:t>Vocab:  </a:t>
            </a:r>
          </a:p>
        </p:txBody>
      </p:sp>
      <p:sp>
        <p:nvSpPr>
          <p:cNvPr id="8206" name="Rectangle 14"/>
          <p:cNvSpPr>
            <a:spLocks noChangeArrowheads="1"/>
          </p:cNvSpPr>
          <p:nvPr/>
        </p:nvSpPr>
        <p:spPr bwMode="auto">
          <a:xfrm>
            <a:off x="6781800" y="2514600"/>
            <a:ext cx="2286000" cy="24384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207" name="Text Box 15"/>
          <p:cNvSpPr txBox="1">
            <a:spLocks noChangeArrowheads="1"/>
          </p:cNvSpPr>
          <p:nvPr/>
        </p:nvSpPr>
        <p:spPr bwMode="auto">
          <a:xfrm>
            <a:off x="6858000" y="2514600"/>
            <a:ext cx="2057400" cy="19383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342900" indent="-342900">
              <a:defRPr>
                <a:solidFill>
                  <a:schemeClr val="tx1"/>
                </a:solidFill>
                <a:latin typeface="Arial" charset="0"/>
                <a:ea typeface="ＭＳ Ｐゴシック" charset="0"/>
              </a:defRPr>
            </a:lvl1pPr>
            <a:lvl2pPr marL="800100" indent="-342900">
              <a:defRPr>
                <a:solidFill>
                  <a:schemeClr val="tx1"/>
                </a:solidFill>
                <a:latin typeface="Arial" charset="0"/>
                <a:ea typeface="ＭＳ Ｐゴシック" charset="0"/>
              </a:defRPr>
            </a:lvl2pPr>
            <a:lvl3pPr marL="1257300" indent="-342900">
              <a:defRPr>
                <a:solidFill>
                  <a:schemeClr val="tx1"/>
                </a:solidFill>
                <a:latin typeface="Arial" charset="0"/>
                <a:ea typeface="ＭＳ Ｐゴシック" charset="0"/>
              </a:defRPr>
            </a:lvl3pPr>
            <a:lvl4pPr marL="1714500" indent="-342900">
              <a:defRPr>
                <a:solidFill>
                  <a:schemeClr val="tx1"/>
                </a:solidFill>
                <a:latin typeface="Arial" charset="0"/>
                <a:ea typeface="ＭＳ Ｐゴシック" charset="0"/>
              </a:defRPr>
            </a:lvl4pPr>
            <a:lvl5pPr marL="2171700" indent="-342900">
              <a:defRPr>
                <a:solidFill>
                  <a:schemeClr val="tx1"/>
                </a:solidFill>
                <a:latin typeface="Arial" charset="0"/>
                <a:ea typeface="ＭＳ Ｐゴシック" charset="0"/>
              </a:defRPr>
            </a:lvl5pPr>
            <a:lvl6pPr marL="2628900" indent="-342900" fontAlgn="base">
              <a:spcBef>
                <a:spcPct val="0"/>
              </a:spcBef>
              <a:spcAft>
                <a:spcPct val="0"/>
              </a:spcAft>
              <a:defRPr>
                <a:solidFill>
                  <a:schemeClr val="tx1"/>
                </a:solidFill>
                <a:latin typeface="Arial" charset="0"/>
                <a:ea typeface="ＭＳ Ｐゴシック" charset="0"/>
              </a:defRPr>
            </a:lvl6pPr>
            <a:lvl7pPr marL="3086100" indent="-342900" fontAlgn="base">
              <a:spcBef>
                <a:spcPct val="0"/>
              </a:spcBef>
              <a:spcAft>
                <a:spcPct val="0"/>
              </a:spcAft>
              <a:defRPr>
                <a:solidFill>
                  <a:schemeClr val="tx1"/>
                </a:solidFill>
                <a:latin typeface="Arial" charset="0"/>
                <a:ea typeface="ＭＳ Ｐゴシック" charset="0"/>
              </a:defRPr>
            </a:lvl7pPr>
            <a:lvl8pPr marL="3543300" indent="-342900" fontAlgn="base">
              <a:spcBef>
                <a:spcPct val="0"/>
              </a:spcBef>
              <a:spcAft>
                <a:spcPct val="0"/>
              </a:spcAft>
              <a:defRPr>
                <a:solidFill>
                  <a:schemeClr val="tx1"/>
                </a:solidFill>
                <a:latin typeface="Arial" charset="0"/>
                <a:ea typeface="ＭＳ Ｐゴシック" charset="0"/>
              </a:defRPr>
            </a:lvl8pPr>
            <a:lvl9pPr marL="4000500" indent="-342900" fontAlgn="base">
              <a:spcBef>
                <a:spcPct val="0"/>
              </a:spcBef>
              <a:spcAft>
                <a:spcPct val="0"/>
              </a:spcAft>
              <a:defRPr>
                <a:solidFill>
                  <a:schemeClr val="tx1"/>
                </a:solidFill>
                <a:latin typeface="Arial" charset="0"/>
                <a:ea typeface="ＭＳ Ｐゴシック" charset="0"/>
              </a:defRPr>
            </a:lvl9pPr>
          </a:lstStyle>
          <a:p>
            <a:pPr>
              <a:defRPr/>
            </a:pPr>
            <a:r>
              <a:rPr lang="en-US" sz="1200" dirty="0" smtClean="0">
                <a:latin typeface="Gill Sans MT"/>
                <a:cs typeface="Gill Sans MT"/>
              </a:rPr>
              <a:t> MAIN causes </a:t>
            </a:r>
          </a:p>
          <a:p>
            <a:pPr>
              <a:defRPr/>
            </a:pPr>
            <a:r>
              <a:rPr lang="en-US" sz="1200" dirty="0" smtClean="0">
                <a:latin typeface="Gill Sans MT"/>
                <a:cs typeface="Gill Sans MT"/>
              </a:rPr>
              <a:t>Allied </a:t>
            </a:r>
            <a:r>
              <a:rPr lang="en-US" sz="1200" dirty="0" err="1" smtClean="0">
                <a:latin typeface="Gill Sans MT"/>
                <a:cs typeface="Gill Sans MT"/>
              </a:rPr>
              <a:t>vs</a:t>
            </a:r>
            <a:r>
              <a:rPr lang="en-US" sz="1200" dirty="0" smtClean="0">
                <a:latin typeface="Gill Sans MT"/>
                <a:cs typeface="Gill Sans MT"/>
              </a:rPr>
              <a:t>  Central Powers </a:t>
            </a:r>
          </a:p>
          <a:p>
            <a:pPr>
              <a:defRPr/>
            </a:pPr>
            <a:r>
              <a:rPr lang="en-US" sz="1200" dirty="0" smtClean="0">
                <a:latin typeface="Gill Sans MT"/>
                <a:cs typeface="Gill Sans MT"/>
              </a:rPr>
              <a:t>Lusitania/ Sussex </a:t>
            </a:r>
          </a:p>
          <a:p>
            <a:pPr>
              <a:defRPr/>
            </a:pPr>
            <a:r>
              <a:rPr lang="en-US" sz="1200" dirty="0" smtClean="0">
                <a:latin typeface="Gill Sans MT"/>
                <a:cs typeface="Gill Sans MT"/>
              </a:rPr>
              <a:t>Zimmerman Note </a:t>
            </a:r>
          </a:p>
          <a:p>
            <a:pPr>
              <a:defRPr/>
            </a:pPr>
            <a:r>
              <a:rPr lang="en-US" sz="1200" dirty="0" smtClean="0">
                <a:latin typeface="Gill Sans MT"/>
                <a:cs typeface="Gill Sans MT"/>
              </a:rPr>
              <a:t>Mobilize</a:t>
            </a:r>
          </a:p>
          <a:p>
            <a:pPr>
              <a:defRPr/>
            </a:pPr>
            <a:r>
              <a:rPr lang="en-US" sz="1200" dirty="0" smtClean="0">
                <a:latin typeface="Gill Sans MT"/>
                <a:cs typeface="Gill Sans MT"/>
              </a:rPr>
              <a:t>Propaganda </a:t>
            </a:r>
          </a:p>
          <a:p>
            <a:pPr>
              <a:defRPr/>
            </a:pPr>
            <a:r>
              <a:rPr lang="en-US" sz="1200" dirty="0" smtClean="0">
                <a:latin typeface="Gill Sans MT"/>
                <a:cs typeface="Gill Sans MT"/>
              </a:rPr>
              <a:t>War bonds </a:t>
            </a:r>
          </a:p>
          <a:p>
            <a:pPr>
              <a:defRPr/>
            </a:pPr>
            <a:r>
              <a:rPr lang="en-US" sz="1200" dirty="0" smtClean="0">
                <a:latin typeface="Gill Sans MT"/>
                <a:cs typeface="Gill Sans MT"/>
              </a:rPr>
              <a:t>League of Nations</a:t>
            </a:r>
          </a:p>
          <a:p>
            <a:pPr>
              <a:defRPr/>
            </a:pPr>
            <a:r>
              <a:rPr lang="en-US" sz="1200" dirty="0" smtClean="0">
                <a:latin typeface="Gill Sans MT"/>
                <a:cs typeface="Gill Sans MT"/>
              </a:rPr>
              <a:t>Treaty of Versailles+ reparations </a:t>
            </a:r>
          </a:p>
        </p:txBody>
      </p:sp>
      <p:sp>
        <p:nvSpPr>
          <p:cNvPr id="8208" name="Line 16"/>
          <p:cNvSpPr>
            <a:spLocks noChangeShapeType="1"/>
          </p:cNvSpPr>
          <p:nvPr/>
        </p:nvSpPr>
        <p:spPr bwMode="auto">
          <a:xfrm>
            <a:off x="7010400" y="2209800"/>
            <a:ext cx="6096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09" name="Line 17"/>
          <p:cNvSpPr>
            <a:spLocks noChangeShapeType="1"/>
          </p:cNvSpPr>
          <p:nvPr/>
        </p:nvSpPr>
        <p:spPr bwMode="auto">
          <a:xfrm>
            <a:off x="4876800" y="381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12" name="Rectangle 20"/>
          <p:cNvSpPr>
            <a:spLocks noChangeArrowheads="1"/>
          </p:cNvSpPr>
          <p:nvPr/>
        </p:nvSpPr>
        <p:spPr bwMode="auto">
          <a:xfrm>
            <a:off x="5105400" y="0"/>
            <a:ext cx="3810000" cy="1662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100">
                <a:latin typeface="Gill Sans MT" pitchFamily="34" charset="0"/>
              </a:rPr>
              <a:t>Is about how an assassination in Europe sparked the deadliest war the world had ever seen. We learned how the United States was drawn into the fighting and had to choose between helping France and Britain or remaining isolated from world conflict. We learned about how the war effected the home front and how it came to an end with the Treaty of Versailles.  </a:t>
            </a:r>
          </a:p>
          <a:p>
            <a:pPr>
              <a:spcBef>
                <a:spcPct val="50000"/>
              </a:spcBef>
            </a:pPr>
            <a:r>
              <a:rPr lang="en-US" sz="1200">
                <a:latin typeface="Gill Sans MT" pitchFamily="34" charset="0"/>
              </a:rPr>
              <a:t>. </a:t>
            </a:r>
          </a:p>
          <a:p>
            <a:pPr>
              <a:spcBef>
                <a:spcPct val="50000"/>
              </a:spcBef>
            </a:pPr>
            <a:endParaRPr lang="en-US" sz="1200">
              <a:latin typeface="Gill Sans MT" pitchFamily="34" charset="0"/>
            </a:endParaRPr>
          </a:p>
        </p:txBody>
      </p:sp>
      <p:sp>
        <p:nvSpPr>
          <p:cNvPr id="23" name="Text Box 9"/>
          <p:cNvSpPr txBox="1">
            <a:spLocks noChangeArrowheads="1"/>
          </p:cNvSpPr>
          <p:nvPr/>
        </p:nvSpPr>
        <p:spPr bwMode="auto">
          <a:xfrm>
            <a:off x="152400" y="5181600"/>
            <a:ext cx="533400" cy="2017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buFont typeface="Wingdings" charset="0"/>
              <a:buChar char="§"/>
              <a:defRPr/>
            </a:pPr>
            <a:endParaRPr lang="en-US" dirty="0">
              <a:latin typeface="Arial" charset="0"/>
              <a:ea typeface="ＭＳ Ｐゴシック" charset="0"/>
            </a:endParaRPr>
          </a:p>
          <a:p>
            <a:pPr>
              <a:spcBef>
                <a:spcPct val="50000"/>
              </a:spcBef>
              <a:buFont typeface="Wingdings" charset="0"/>
              <a:buChar char="§"/>
              <a:defRPr/>
            </a:pPr>
            <a:r>
              <a:rPr lang="en-US" dirty="0">
                <a:latin typeface="Arial" charset="0"/>
                <a:ea typeface="ＭＳ Ｐゴシック" charset="0"/>
              </a:rPr>
              <a:t> </a:t>
            </a:r>
          </a:p>
          <a:p>
            <a:pPr>
              <a:spcBef>
                <a:spcPct val="50000"/>
              </a:spcBef>
              <a:buFont typeface="Wingdings" charset="0"/>
              <a:buChar char="§"/>
              <a:defRPr/>
            </a:pPr>
            <a:r>
              <a:rPr lang="en-US" dirty="0">
                <a:latin typeface="Arial" charset="0"/>
                <a:ea typeface="ＭＳ Ｐゴシック" charset="0"/>
              </a:rPr>
              <a:t> </a:t>
            </a:r>
          </a:p>
          <a:p>
            <a:pPr>
              <a:spcBef>
                <a:spcPct val="50000"/>
              </a:spcBef>
              <a:buFont typeface="Wingdings" charset="0"/>
              <a:buChar char="§"/>
              <a:defRPr/>
            </a:pPr>
            <a:r>
              <a:rPr lang="en-US" dirty="0">
                <a:latin typeface="Arial" charset="0"/>
                <a:ea typeface="ＭＳ Ｐゴシック" charset="0"/>
              </a:rPr>
              <a:t> </a:t>
            </a:r>
          </a:p>
          <a:p>
            <a:pPr>
              <a:spcBef>
                <a:spcPct val="50000"/>
              </a:spcBef>
              <a:buFont typeface="Wingdings" charset="0"/>
              <a:buNone/>
              <a:defRPr/>
            </a:pPr>
            <a:r>
              <a:rPr lang="en-US" dirty="0">
                <a:latin typeface="Arial" charset="0"/>
                <a:ea typeface="ＭＳ Ｐゴシック"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201"/>
                                        </p:tgtEl>
                                        <p:attrNameLst>
                                          <p:attrName>style.visibility</p:attrName>
                                        </p:attrNameLst>
                                      </p:cBhvr>
                                      <p:to>
                                        <p:strVal val="visible"/>
                                      </p:to>
                                    </p:set>
                                    <p:animEffect transition="in" filter="blinds(horizontal)">
                                      <p:cBhvr>
                                        <p:cTn id="7" dur="500"/>
                                        <p:tgtEl>
                                          <p:spTgt spid="8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0"/>
            <a:ext cx="91440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sz="1400" b="1">
              <a:latin typeface="Gill Sans MT" charset="0"/>
              <a:ea typeface="ＭＳ Ｐゴシック" charset="0"/>
            </a:endParaRPr>
          </a:p>
        </p:txBody>
      </p:sp>
      <p:sp>
        <p:nvSpPr>
          <p:cNvPr id="9219" name="Rectangle 3"/>
          <p:cNvSpPr>
            <a:spLocks noChangeArrowheads="1"/>
          </p:cNvSpPr>
          <p:nvPr/>
        </p:nvSpPr>
        <p:spPr bwMode="auto">
          <a:xfrm>
            <a:off x="76200" y="76200"/>
            <a:ext cx="4775200" cy="6096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220" name="Text Box 4"/>
          <p:cNvSpPr txBox="1">
            <a:spLocks noChangeArrowheads="1"/>
          </p:cNvSpPr>
          <p:nvPr/>
        </p:nvSpPr>
        <p:spPr bwMode="auto">
          <a:xfrm>
            <a:off x="0" y="76200"/>
            <a:ext cx="4724400" cy="554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sz="1200" b="1" dirty="0">
                <a:latin typeface="Gill Sans MT" charset="0"/>
                <a:ea typeface="ＭＳ Ｐゴシック" charset="0"/>
              </a:rPr>
              <a:t>Chapter 24: The Roaring Twenties </a:t>
            </a:r>
          </a:p>
          <a:p>
            <a:pPr algn="ctr">
              <a:spcBef>
                <a:spcPct val="50000"/>
              </a:spcBef>
              <a:defRPr/>
            </a:pPr>
            <a:r>
              <a:rPr lang="en-US" sz="1200" b="1" dirty="0">
                <a:latin typeface="Gill Sans MT" charset="0"/>
                <a:ea typeface="ＭＳ Ｐゴシック" charset="0"/>
              </a:rPr>
              <a:t>1919-1929, </a:t>
            </a:r>
            <a:r>
              <a:rPr lang="en-US" sz="1200" b="1" dirty="0" err="1">
                <a:latin typeface="Gill Sans MT" charset="0"/>
                <a:ea typeface="ＭＳ Ｐゴシック" charset="0"/>
              </a:rPr>
              <a:t>Pgs</a:t>
            </a:r>
            <a:r>
              <a:rPr lang="en-US" sz="1200" b="1" dirty="0">
                <a:latin typeface="Gill Sans MT" charset="0"/>
                <a:ea typeface="ＭＳ Ｐゴシック" charset="0"/>
              </a:rPr>
              <a:t>- 749-771</a:t>
            </a:r>
          </a:p>
        </p:txBody>
      </p:sp>
      <p:sp>
        <p:nvSpPr>
          <p:cNvPr id="9221" name="Line 5"/>
          <p:cNvSpPr>
            <a:spLocks noChangeShapeType="1"/>
          </p:cNvSpPr>
          <p:nvPr/>
        </p:nvSpPr>
        <p:spPr bwMode="auto">
          <a:xfrm flipH="1">
            <a:off x="1905000" y="762000"/>
            <a:ext cx="4572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9222" name="Rectangle 6"/>
          <p:cNvSpPr>
            <a:spLocks noChangeArrowheads="1"/>
          </p:cNvSpPr>
          <p:nvPr/>
        </p:nvSpPr>
        <p:spPr bwMode="auto">
          <a:xfrm>
            <a:off x="152400" y="5562600"/>
            <a:ext cx="8686800" cy="12192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223" name="Text Box 7"/>
          <p:cNvSpPr txBox="1">
            <a:spLocks noChangeArrowheads="1"/>
          </p:cNvSpPr>
          <p:nvPr/>
        </p:nvSpPr>
        <p:spPr bwMode="auto">
          <a:xfrm>
            <a:off x="76200" y="52578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dirty="0">
                <a:latin typeface="Gill Sans MT" charset="0"/>
                <a:ea typeface="ＭＳ Ｐゴシック" charset="0"/>
              </a:rPr>
              <a:t>** The very least I need to know about Chapter 24: </a:t>
            </a:r>
          </a:p>
        </p:txBody>
      </p:sp>
      <p:sp>
        <p:nvSpPr>
          <p:cNvPr id="9224" name="Text Box 8"/>
          <p:cNvSpPr txBox="1">
            <a:spLocks noChangeArrowheads="1"/>
          </p:cNvSpPr>
          <p:nvPr/>
        </p:nvSpPr>
        <p:spPr bwMode="auto">
          <a:xfrm>
            <a:off x="228600" y="2971800"/>
            <a:ext cx="5029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a:latin typeface="Arial" charset="0"/>
              <a:ea typeface="ＭＳ Ｐゴシック" charset="0"/>
            </a:endParaRPr>
          </a:p>
        </p:txBody>
      </p:sp>
      <p:sp>
        <p:nvSpPr>
          <p:cNvPr id="9225" name="Text Box 9"/>
          <p:cNvSpPr txBox="1">
            <a:spLocks noChangeArrowheads="1"/>
          </p:cNvSpPr>
          <p:nvPr/>
        </p:nvSpPr>
        <p:spPr bwMode="auto">
          <a:xfrm>
            <a:off x="152400" y="5334000"/>
            <a:ext cx="5638800" cy="18081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buFont typeface="Wingdings" charset="0"/>
              <a:buChar char="§"/>
              <a:defRPr/>
            </a:pPr>
            <a:endParaRPr lang="en-US" sz="1400" dirty="0">
              <a:latin typeface="Arial" charset="0"/>
              <a:ea typeface="ＭＳ Ｐゴシック" charset="0"/>
            </a:endParaRPr>
          </a:p>
          <a:p>
            <a:pPr>
              <a:spcBef>
                <a:spcPct val="50000"/>
              </a:spcBef>
              <a:buFont typeface="Wingdings" charset="0"/>
              <a:buChar char="§"/>
              <a:defRPr/>
            </a:pPr>
            <a:r>
              <a:rPr lang="en-US" sz="1400" dirty="0">
                <a:latin typeface="Arial" charset="0"/>
                <a:ea typeface="ＭＳ Ｐゴシック" charset="0"/>
              </a:rPr>
              <a:t>  </a:t>
            </a:r>
          </a:p>
          <a:p>
            <a:pPr>
              <a:spcBef>
                <a:spcPct val="50000"/>
              </a:spcBef>
              <a:buFont typeface="Wingdings" charset="0"/>
              <a:buChar char="§"/>
              <a:defRPr/>
            </a:pPr>
            <a:r>
              <a:rPr lang="en-US" sz="1400" dirty="0">
                <a:latin typeface="Arial" charset="0"/>
                <a:ea typeface="ＭＳ Ｐゴシック" charset="0"/>
              </a:rPr>
              <a:t>  </a:t>
            </a:r>
          </a:p>
          <a:p>
            <a:pPr>
              <a:spcBef>
                <a:spcPct val="50000"/>
              </a:spcBef>
              <a:buFont typeface="Wingdings" charset="0"/>
              <a:buChar char="§"/>
              <a:defRPr/>
            </a:pPr>
            <a:r>
              <a:rPr lang="en-US" sz="1400" dirty="0">
                <a:latin typeface="Arial" charset="0"/>
                <a:ea typeface="ＭＳ Ｐゴシック" charset="0"/>
              </a:rPr>
              <a:t>  </a:t>
            </a:r>
          </a:p>
          <a:p>
            <a:pPr>
              <a:spcBef>
                <a:spcPct val="50000"/>
              </a:spcBef>
              <a:buFont typeface="Wingdings" charset="0"/>
              <a:buChar char="§"/>
              <a:defRPr/>
            </a:pPr>
            <a:endParaRPr lang="en-US" sz="1100" dirty="0">
              <a:latin typeface="Arial" charset="0"/>
              <a:ea typeface="ＭＳ Ｐゴシック" charset="0"/>
            </a:endParaRPr>
          </a:p>
          <a:p>
            <a:pPr>
              <a:spcBef>
                <a:spcPct val="50000"/>
              </a:spcBef>
              <a:buFont typeface="Wingdings" charset="0"/>
              <a:buNone/>
              <a:defRPr/>
            </a:pPr>
            <a:r>
              <a:rPr lang="en-US" sz="1200" dirty="0">
                <a:latin typeface="Arial" charset="0"/>
                <a:ea typeface="ＭＳ Ｐゴシック" charset="0"/>
              </a:rPr>
              <a:t> </a:t>
            </a:r>
          </a:p>
        </p:txBody>
      </p:sp>
      <p:sp>
        <p:nvSpPr>
          <p:cNvPr id="9226" name="Text Box 10"/>
          <p:cNvSpPr txBox="1">
            <a:spLocks noChangeArrowheads="1"/>
          </p:cNvSpPr>
          <p:nvPr/>
        </p:nvSpPr>
        <p:spPr bwMode="auto">
          <a:xfrm>
            <a:off x="0" y="1447800"/>
            <a:ext cx="6553200" cy="35544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342900" indent="-342900">
              <a:defRPr>
                <a:solidFill>
                  <a:schemeClr val="tx1"/>
                </a:solidFill>
                <a:latin typeface="Arial" charset="0"/>
                <a:ea typeface="ＭＳ Ｐゴシック" charset="0"/>
              </a:defRPr>
            </a:lvl1pPr>
            <a:lvl2pPr marL="800100" indent="-342900">
              <a:defRPr>
                <a:solidFill>
                  <a:schemeClr val="tx1"/>
                </a:solidFill>
                <a:latin typeface="Arial" charset="0"/>
                <a:ea typeface="ＭＳ Ｐゴシック" charset="0"/>
              </a:defRPr>
            </a:lvl2pPr>
            <a:lvl3pPr marL="1257300" indent="-342900">
              <a:defRPr>
                <a:solidFill>
                  <a:schemeClr val="tx1"/>
                </a:solidFill>
                <a:latin typeface="Arial" charset="0"/>
                <a:ea typeface="ＭＳ Ｐゴシック" charset="0"/>
              </a:defRPr>
            </a:lvl3pPr>
            <a:lvl4pPr marL="1714500" indent="-342900">
              <a:defRPr>
                <a:solidFill>
                  <a:schemeClr val="tx1"/>
                </a:solidFill>
                <a:latin typeface="Arial" charset="0"/>
                <a:ea typeface="ＭＳ Ｐゴシック" charset="0"/>
              </a:defRPr>
            </a:lvl4pPr>
            <a:lvl5pPr marL="2171700" indent="-342900">
              <a:defRPr>
                <a:solidFill>
                  <a:schemeClr val="tx1"/>
                </a:solidFill>
                <a:latin typeface="Arial" charset="0"/>
                <a:ea typeface="ＭＳ Ｐゴシック" charset="0"/>
              </a:defRPr>
            </a:lvl5pPr>
            <a:lvl6pPr marL="2628900" indent="-342900" fontAlgn="base">
              <a:spcBef>
                <a:spcPct val="0"/>
              </a:spcBef>
              <a:spcAft>
                <a:spcPct val="0"/>
              </a:spcAft>
              <a:defRPr>
                <a:solidFill>
                  <a:schemeClr val="tx1"/>
                </a:solidFill>
                <a:latin typeface="Arial" charset="0"/>
                <a:ea typeface="ＭＳ Ｐゴシック" charset="0"/>
              </a:defRPr>
            </a:lvl6pPr>
            <a:lvl7pPr marL="3086100" indent="-342900" fontAlgn="base">
              <a:spcBef>
                <a:spcPct val="0"/>
              </a:spcBef>
              <a:spcAft>
                <a:spcPct val="0"/>
              </a:spcAft>
              <a:defRPr>
                <a:solidFill>
                  <a:schemeClr val="tx1"/>
                </a:solidFill>
                <a:latin typeface="Arial" charset="0"/>
                <a:ea typeface="ＭＳ Ｐゴシック" charset="0"/>
              </a:defRPr>
            </a:lvl7pPr>
            <a:lvl8pPr marL="3543300" indent="-342900" fontAlgn="base">
              <a:spcBef>
                <a:spcPct val="0"/>
              </a:spcBef>
              <a:spcAft>
                <a:spcPct val="0"/>
              </a:spcAft>
              <a:defRPr>
                <a:solidFill>
                  <a:schemeClr val="tx1"/>
                </a:solidFill>
                <a:latin typeface="Arial" charset="0"/>
                <a:ea typeface="ＭＳ Ｐゴシック" charset="0"/>
              </a:defRPr>
            </a:lvl8pPr>
            <a:lvl9pPr marL="4000500" indent="-342900" fontAlgn="base">
              <a:spcBef>
                <a:spcPct val="0"/>
              </a:spcBef>
              <a:spcAft>
                <a:spcPct val="0"/>
              </a:spcAft>
              <a:defRPr>
                <a:solidFill>
                  <a:schemeClr val="tx1"/>
                </a:solidFill>
                <a:latin typeface="Arial" charset="0"/>
                <a:ea typeface="ＭＳ Ｐゴシック" charset="0"/>
              </a:defRPr>
            </a:lvl9pPr>
          </a:lstStyle>
          <a:p>
            <a:pPr>
              <a:spcBef>
                <a:spcPct val="50000"/>
              </a:spcBef>
              <a:buFontTx/>
              <a:buAutoNum type="arabicPeriod"/>
              <a:defRPr/>
            </a:pPr>
            <a:r>
              <a:rPr lang="en-US" sz="1200" dirty="0" smtClean="0">
                <a:latin typeface="Gill Sans MT"/>
                <a:cs typeface="Gill Sans MT"/>
              </a:rPr>
              <a:t>How did the economy and everyday life change in the 1920s? (Give some examples of social change in the 1920s) </a:t>
            </a:r>
          </a:p>
          <a:p>
            <a:pPr marL="0" indent="0">
              <a:spcBef>
                <a:spcPct val="50000"/>
              </a:spcBef>
              <a:defRPr/>
            </a:pPr>
            <a:endParaRPr lang="en-US" sz="1200" dirty="0" smtClean="0">
              <a:latin typeface="Gill Sans MT"/>
              <a:cs typeface="Gill Sans MT"/>
            </a:endParaRPr>
          </a:p>
          <a:p>
            <a:pPr>
              <a:spcBef>
                <a:spcPct val="50000"/>
              </a:spcBef>
              <a:buFontTx/>
              <a:buAutoNum type="arabicPeriod"/>
              <a:defRPr/>
            </a:pPr>
            <a:endParaRPr lang="en-US" sz="1200" dirty="0" smtClean="0">
              <a:latin typeface="Gill Sans MT"/>
              <a:cs typeface="Gill Sans MT"/>
            </a:endParaRPr>
          </a:p>
          <a:p>
            <a:pPr>
              <a:spcBef>
                <a:spcPct val="50000"/>
              </a:spcBef>
              <a:buFontTx/>
              <a:buAutoNum type="arabicPeriod"/>
              <a:defRPr/>
            </a:pPr>
            <a:r>
              <a:rPr lang="en-US" sz="1200" dirty="0" smtClean="0">
                <a:latin typeface="Gill Sans MT"/>
                <a:cs typeface="Gill Sans MT"/>
              </a:rPr>
              <a:t>What new types of products were introduced? New methods of production? New ways of buying? </a:t>
            </a:r>
          </a:p>
          <a:p>
            <a:pPr>
              <a:spcBef>
                <a:spcPct val="50000"/>
              </a:spcBef>
              <a:buFontTx/>
              <a:buAutoNum type="arabicPeriod"/>
              <a:defRPr/>
            </a:pPr>
            <a:endParaRPr lang="en-US" sz="1200" dirty="0" smtClean="0">
              <a:latin typeface="Gill Sans MT"/>
              <a:cs typeface="Gill Sans MT"/>
            </a:endParaRPr>
          </a:p>
          <a:p>
            <a:pPr>
              <a:spcBef>
                <a:spcPct val="50000"/>
              </a:spcBef>
              <a:buFontTx/>
              <a:buAutoNum type="arabicPeriod"/>
              <a:defRPr/>
            </a:pPr>
            <a:endParaRPr lang="en-US" sz="1200" dirty="0" smtClean="0">
              <a:latin typeface="Gill Sans MT"/>
              <a:cs typeface="Gill Sans MT"/>
            </a:endParaRPr>
          </a:p>
          <a:p>
            <a:pPr>
              <a:spcBef>
                <a:spcPct val="50000"/>
              </a:spcBef>
              <a:buFontTx/>
              <a:buAutoNum type="arabicPeriod"/>
              <a:defRPr/>
            </a:pPr>
            <a:r>
              <a:rPr lang="en-US" sz="1200" dirty="0" smtClean="0">
                <a:latin typeface="Gill Sans MT"/>
                <a:cs typeface="Gill Sans MT"/>
              </a:rPr>
              <a:t>What did the Harlem Renaissance period do for African Americans? </a:t>
            </a:r>
          </a:p>
          <a:p>
            <a:pPr>
              <a:spcBef>
                <a:spcPct val="50000"/>
              </a:spcBef>
              <a:buFontTx/>
              <a:buAutoNum type="arabicPeriod"/>
              <a:defRPr/>
            </a:pPr>
            <a:endParaRPr lang="en-US" sz="1200" dirty="0" smtClean="0">
              <a:latin typeface="Gill Sans MT"/>
              <a:cs typeface="Gill Sans MT"/>
            </a:endParaRPr>
          </a:p>
          <a:p>
            <a:pPr>
              <a:spcBef>
                <a:spcPct val="50000"/>
              </a:spcBef>
              <a:buFontTx/>
              <a:buAutoNum type="arabicPeriod"/>
              <a:defRPr/>
            </a:pPr>
            <a:endParaRPr lang="en-US" sz="1200" dirty="0" smtClean="0">
              <a:latin typeface="Gill Sans MT"/>
              <a:cs typeface="Gill Sans MT"/>
            </a:endParaRPr>
          </a:p>
          <a:p>
            <a:pPr>
              <a:spcBef>
                <a:spcPct val="50000"/>
              </a:spcBef>
              <a:buFontTx/>
              <a:buAutoNum type="arabicPeriod"/>
              <a:defRPr/>
            </a:pPr>
            <a:r>
              <a:rPr lang="en-US" sz="1200" dirty="0" smtClean="0">
                <a:latin typeface="Gill Sans MT"/>
                <a:cs typeface="Gill Sans MT"/>
              </a:rPr>
              <a:t>Give examples of some competing ideas that came about during this time period in regards immigration, minorities, prohibition, and religion. </a:t>
            </a:r>
          </a:p>
          <a:p>
            <a:pPr lvl="1">
              <a:spcBef>
                <a:spcPct val="50000"/>
              </a:spcBef>
              <a:defRPr/>
            </a:pPr>
            <a:endParaRPr lang="en-US" sz="1000" dirty="0" smtClean="0"/>
          </a:p>
        </p:txBody>
      </p:sp>
      <p:sp>
        <p:nvSpPr>
          <p:cNvPr id="9227" name="Rectangle 11"/>
          <p:cNvSpPr>
            <a:spLocks noChangeArrowheads="1"/>
          </p:cNvSpPr>
          <p:nvPr/>
        </p:nvSpPr>
        <p:spPr bwMode="auto">
          <a:xfrm>
            <a:off x="0" y="1371600"/>
            <a:ext cx="6629400" cy="38862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228" name="Text Box 12"/>
          <p:cNvSpPr txBox="1">
            <a:spLocks noChangeArrowheads="1"/>
          </p:cNvSpPr>
          <p:nvPr/>
        </p:nvSpPr>
        <p:spPr bwMode="auto">
          <a:xfrm>
            <a:off x="0" y="8382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a:latin typeface="Gill Sans MT" charset="0"/>
                <a:ea typeface="ＭＳ Ｐゴシック" charset="0"/>
              </a:rPr>
              <a:t>Essential Questions: </a:t>
            </a:r>
          </a:p>
        </p:txBody>
      </p:sp>
      <p:sp>
        <p:nvSpPr>
          <p:cNvPr id="9229" name="Text Box 13"/>
          <p:cNvSpPr txBox="1">
            <a:spLocks noChangeArrowheads="1"/>
          </p:cNvSpPr>
          <p:nvPr/>
        </p:nvSpPr>
        <p:spPr bwMode="auto">
          <a:xfrm>
            <a:off x="6705600" y="22860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a:latin typeface="Gill Sans MT" charset="0"/>
                <a:ea typeface="ＭＳ Ｐゴシック" charset="0"/>
              </a:rPr>
              <a:t>Vocab:  </a:t>
            </a:r>
          </a:p>
        </p:txBody>
      </p:sp>
      <p:sp>
        <p:nvSpPr>
          <p:cNvPr id="9230" name="Rectangle 14"/>
          <p:cNvSpPr>
            <a:spLocks noChangeArrowheads="1"/>
          </p:cNvSpPr>
          <p:nvPr/>
        </p:nvSpPr>
        <p:spPr bwMode="auto">
          <a:xfrm>
            <a:off x="6781800" y="2514600"/>
            <a:ext cx="2286000" cy="24384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231" name="Text Box 15"/>
          <p:cNvSpPr txBox="1">
            <a:spLocks noChangeArrowheads="1"/>
          </p:cNvSpPr>
          <p:nvPr/>
        </p:nvSpPr>
        <p:spPr bwMode="auto">
          <a:xfrm>
            <a:off x="6858000" y="2514600"/>
            <a:ext cx="2057400" cy="2400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marL="342900" indent="-342900"/>
            <a:r>
              <a:rPr lang="en-US" sz="1000"/>
              <a:t>Model T </a:t>
            </a:r>
          </a:p>
          <a:p>
            <a:pPr marL="342900" indent="-342900"/>
            <a:r>
              <a:rPr lang="en-US" sz="1000"/>
              <a:t>Moving assembly line </a:t>
            </a:r>
          </a:p>
          <a:p>
            <a:pPr marL="342900" indent="-342900"/>
            <a:r>
              <a:rPr lang="en-US" sz="1000"/>
              <a:t>Installment buying</a:t>
            </a:r>
          </a:p>
          <a:p>
            <a:pPr marL="342900" indent="-342900"/>
            <a:r>
              <a:rPr lang="en-US" sz="1000"/>
              <a:t>Advertisements</a:t>
            </a:r>
          </a:p>
          <a:p>
            <a:pPr marL="342900" indent="-342900"/>
            <a:r>
              <a:rPr lang="en-US" altLang="en-US" sz="1000"/>
              <a:t>“</a:t>
            </a:r>
            <a:r>
              <a:rPr lang="en-US" sz="1000"/>
              <a:t>Roaring Twenties</a:t>
            </a:r>
            <a:r>
              <a:rPr lang="en-US" altLang="en-US" sz="1000"/>
              <a:t>”</a:t>
            </a:r>
            <a:r>
              <a:rPr lang="en-US" sz="1000"/>
              <a:t> </a:t>
            </a:r>
          </a:p>
          <a:p>
            <a:pPr marL="342900" indent="-342900"/>
            <a:r>
              <a:rPr lang="en-US" sz="1000"/>
              <a:t>Pop culture </a:t>
            </a:r>
          </a:p>
          <a:p>
            <a:pPr marL="342900" indent="-342900"/>
            <a:r>
              <a:rPr lang="en-US" sz="1000"/>
              <a:t>Harlem Renaissance</a:t>
            </a:r>
          </a:p>
          <a:p>
            <a:pPr marL="342900" indent="-342900"/>
            <a:r>
              <a:rPr lang="en-US" sz="1000"/>
              <a:t>Langston Hughes  </a:t>
            </a:r>
          </a:p>
          <a:p>
            <a:pPr marL="342900" indent="-342900"/>
            <a:r>
              <a:rPr lang="en-US" sz="1000"/>
              <a:t>Flappers </a:t>
            </a:r>
          </a:p>
          <a:p>
            <a:pPr marL="342900" indent="-342900"/>
            <a:r>
              <a:rPr lang="en-US" sz="1000"/>
              <a:t>Red Scare </a:t>
            </a:r>
          </a:p>
          <a:p>
            <a:pPr marL="342900" indent="-342900"/>
            <a:r>
              <a:rPr lang="en-US" sz="1000"/>
              <a:t>Sacco+Vanzetti Trial </a:t>
            </a:r>
          </a:p>
          <a:p>
            <a:pPr marL="342900" indent="-342900"/>
            <a:r>
              <a:rPr lang="en-US" sz="1000"/>
              <a:t>National Origins Act of 1924</a:t>
            </a:r>
          </a:p>
          <a:p>
            <a:pPr marL="342900" indent="-342900"/>
            <a:r>
              <a:rPr lang="en-US" sz="1000"/>
              <a:t>Scopes Trial </a:t>
            </a:r>
          </a:p>
          <a:p>
            <a:pPr marL="342900" indent="-342900"/>
            <a:r>
              <a:rPr lang="en-US" sz="1000"/>
              <a:t>18</a:t>
            </a:r>
            <a:r>
              <a:rPr lang="en-US" sz="1000" baseline="30000"/>
              <a:t>th</a:t>
            </a:r>
            <a:r>
              <a:rPr lang="en-US" sz="1000"/>
              <a:t> and 21</a:t>
            </a:r>
            <a:r>
              <a:rPr lang="en-US" sz="1000" baseline="30000"/>
              <a:t>st</a:t>
            </a:r>
            <a:r>
              <a:rPr lang="en-US" sz="1000"/>
              <a:t> amendments </a:t>
            </a:r>
          </a:p>
          <a:p>
            <a:pPr marL="342900" indent="-342900"/>
            <a:endParaRPr lang="en-US" sz="1000"/>
          </a:p>
        </p:txBody>
      </p:sp>
      <p:sp>
        <p:nvSpPr>
          <p:cNvPr id="9232" name="Line 16"/>
          <p:cNvSpPr>
            <a:spLocks noChangeShapeType="1"/>
          </p:cNvSpPr>
          <p:nvPr/>
        </p:nvSpPr>
        <p:spPr bwMode="auto">
          <a:xfrm>
            <a:off x="7010400" y="2209800"/>
            <a:ext cx="6096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9233" name="Line 17"/>
          <p:cNvSpPr>
            <a:spLocks noChangeShapeType="1"/>
          </p:cNvSpPr>
          <p:nvPr/>
        </p:nvSpPr>
        <p:spPr bwMode="auto">
          <a:xfrm>
            <a:off x="4876800" y="381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9236" name="Rectangle 20"/>
          <p:cNvSpPr>
            <a:spLocks noChangeArrowheads="1"/>
          </p:cNvSpPr>
          <p:nvPr/>
        </p:nvSpPr>
        <p:spPr bwMode="auto">
          <a:xfrm>
            <a:off x="5105400" y="0"/>
            <a:ext cx="3810000" cy="101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200" dirty="0">
                <a:latin typeface="Gill Sans MT" charset="0"/>
                <a:ea typeface="ＭＳ Ｐゴシック" charset="0"/>
              </a:rPr>
              <a:t>In this chapter we learned about how</a:t>
            </a:r>
            <a:r>
              <a:rPr lang="en-US" sz="1200" dirty="0">
                <a:latin typeface="Gill Sans MT"/>
                <a:ea typeface="ＭＳ Ｐゴシック" charset="0"/>
                <a:cs typeface="Gill Sans MT"/>
              </a:rPr>
              <a:t> The decade after WWI marked dramatic changes for the nation as the economy boomed.  Cultural changes affected the lifestyles and values of Americans. However, these changes also sparked conflicts and tensions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25"/>
                                        </p:tgtEl>
                                        <p:attrNameLst>
                                          <p:attrName>style.visibility</p:attrName>
                                        </p:attrNameLst>
                                      </p:cBhvr>
                                      <p:to>
                                        <p:strVal val="visible"/>
                                      </p:to>
                                    </p:set>
                                    <p:animEffect transition="in" filter="blinds(horizontal)">
                                      <p:cBhvr>
                                        <p:cTn id="7" dur="500"/>
                                        <p:tgtEl>
                                          <p:spTgt spid="9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91440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sz="1400" b="1">
              <a:latin typeface="Gill Sans MT" charset="0"/>
              <a:ea typeface="ＭＳ Ｐゴシック" charset="0"/>
            </a:endParaRPr>
          </a:p>
        </p:txBody>
      </p:sp>
      <p:sp>
        <p:nvSpPr>
          <p:cNvPr id="10243" name="Rectangle 3"/>
          <p:cNvSpPr>
            <a:spLocks noChangeArrowheads="1"/>
          </p:cNvSpPr>
          <p:nvPr/>
        </p:nvSpPr>
        <p:spPr bwMode="auto">
          <a:xfrm>
            <a:off x="76200" y="76200"/>
            <a:ext cx="4775200" cy="6096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244" name="Text Box 4"/>
          <p:cNvSpPr txBox="1">
            <a:spLocks noChangeArrowheads="1"/>
          </p:cNvSpPr>
          <p:nvPr/>
        </p:nvSpPr>
        <p:spPr bwMode="auto">
          <a:xfrm>
            <a:off x="0" y="76200"/>
            <a:ext cx="47244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sz="1200" b="1" dirty="0">
                <a:latin typeface="Gill Sans MT" charset="0"/>
                <a:ea typeface="ＭＳ Ｐゴシック" charset="0"/>
              </a:rPr>
              <a:t>Chapter 25: The Great Depression </a:t>
            </a:r>
          </a:p>
          <a:p>
            <a:pPr algn="ctr">
              <a:spcBef>
                <a:spcPct val="50000"/>
              </a:spcBef>
              <a:defRPr/>
            </a:pPr>
            <a:r>
              <a:rPr lang="en-US" sz="1200" b="1" dirty="0">
                <a:latin typeface="Gill Sans MT" charset="0"/>
                <a:ea typeface="ＭＳ Ｐゴシック" charset="0"/>
              </a:rPr>
              <a:t>(pgs. 384-406)</a:t>
            </a:r>
          </a:p>
        </p:txBody>
      </p:sp>
      <p:sp>
        <p:nvSpPr>
          <p:cNvPr id="10245" name="Line 5"/>
          <p:cNvSpPr>
            <a:spLocks noChangeShapeType="1"/>
          </p:cNvSpPr>
          <p:nvPr/>
        </p:nvSpPr>
        <p:spPr bwMode="auto">
          <a:xfrm flipH="1">
            <a:off x="1905000" y="762000"/>
            <a:ext cx="4572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0246" name="Rectangle 6"/>
          <p:cNvSpPr>
            <a:spLocks noChangeArrowheads="1"/>
          </p:cNvSpPr>
          <p:nvPr/>
        </p:nvSpPr>
        <p:spPr bwMode="auto">
          <a:xfrm>
            <a:off x="152400" y="5562600"/>
            <a:ext cx="8686800" cy="12192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247" name="Text Box 7"/>
          <p:cNvSpPr txBox="1">
            <a:spLocks noChangeArrowheads="1"/>
          </p:cNvSpPr>
          <p:nvPr/>
        </p:nvSpPr>
        <p:spPr bwMode="auto">
          <a:xfrm>
            <a:off x="76200" y="52578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dirty="0">
                <a:latin typeface="Gill Sans MT" charset="0"/>
                <a:ea typeface="ＭＳ Ｐゴシック" charset="0"/>
              </a:rPr>
              <a:t>** The very least I need to know about Chapter 25: </a:t>
            </a:r>
          </a:p>
        </p:txBody>
      </p:sp>
      <p:sp>
        <p:nvSpPr>
          <p:cNvPr id="10248" name="Text Box 8"/>
          <p:cNvSpPr txBox="1">
            <a:spLocks noChangeArrowheads="1"/>
          </p:cNvSpPr>
          <p:nvPr/>
        </p:nvSpPr>
        <p:spPr bwMode="auto">
          <a:xfrm>
            <a:off x="228600" y="2971800"/>
            <a:ext cx="5029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a:latin typeface="Arial" charset="0"/>
              <a:ea typeface="ＭＳ Ｐゴシック" charset="0"/>
            </a:endParaRPr>
          </a:p>
        </p:txBody>
      </p:sp>
      <p:sp>
        <p:nvSpPr>
          <p:cNvPr id="10249" name="Text Box 9"/>
          <p:cNvSpPr txBox="1">
            <a:spLocks noChangeArrowheads="1"/>
          </p:cNvSpPr>
          <p:nvPr/>
        </p:nvSpPr>
        <p:spPr bwMode="auto">
          <a:xfrm>
            <a:off x="152400" y="5394325"/>
            <a:ext cx="533400" cy="1616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buFont typeface="Wingdings" charset="0"/>
              <a:buChar char="§"/>
              <a:defRPr/>
            </a:pPr>
            <a:endParaRPr lang="en-US" dirty="0">
              <a:latin typeface="Arial" charset="0"/>
              <a:ea typeface="ＭＳ Ｐゴシック" charset="0"/>
            </a:endParaRPr>
          </a:p>
          <a:p>
            <a:pPr>
              <a:spcBef>
                <a:spcPct val="50000"/>
              </a:spcBef>
              <a:buFont typeface="Wingdings" charset="0"/>
              <a:buChar char="§"/>
              <a:defRPr/>
            </a:pPr>
            <a:r>
              <a:rPr lang="en-US" dirty="0">
                <a:latin typeface="Arial" charset="0"/>
                <a:ea typeface="ＭＳ Ｐゴシック" charset="0"/>
              </a:rPr>
              <a:t> </a:t>
            </a:r>
          </a:p>
          <a:p>
            <a:pPr>
              <a:spcBef>
                <a:spcPct val="50000"/>
              </a:spcBef>
              <a:buFont typeface="Wingdings" charset="0"/>
              <a:buChar char="§"/>
              <a:defRPr/>
            </a:pPr>
            <a:r>
              <a:rPr lang="en-US" dirty="0">
                <a:latin typeface="Arial" charset="0"/>
                <a:ea typeface="ＭＳ Ｐゴシック" charset="0"/>
              </a:rPr>
              <a:t> </a:t>
            </a:r>
          </a:p>
          <a:p>
            <a:pPr>
              <a:spcBef>
                <a:spcPct val="50000"/>
              </a:spcBef>
              <a:buFont typeface="Wingdings" charset="0"/>
              <a:buNone/>
              <a:defRPr/>
            </a:pPr>
            <a:r>
              <a:rPr lang="en-US" dirty="0">
                <a:latin typeface="Arial" charset="0"/>
                <a:ea typeface="ＭＳ Ｐゴシック" charset="0"/>
              </a:rPr>
              <a:t> </a:t>
            </a:r>
          </a:p>
        </p:txBody>
      </p:sp>
      <p:sp>
        <p:nvSpPr>
          <p:cNvPr id="10250" name="Text Box 10"/>
          <p:cNvSpPr txBox="1">
            <a:spLocks noChangeArrowheads="1"/>
          </p:cNvSpPr>
          <p:nvPr/>
        </p:nvSpPr>
        <p:spPr bwMode="auto">
          <a:xfrm>
            <a:off x="0" y="1447800"/>
            <a:ext cx="6553200" cy="2632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342900" indent="-342900">
              <a:defRPr>
                <a:solidFill>
                  <a:schemeClr val="tx1"/>
                </a:solidFill>
                <a:latin typeface="Arial" charset="0"/>
                <a:ea typeface="ＭＳ Ｐゴシック" charset="0"/>
              </a:defRPr>
            </a:lvl1pPr>
            <a:lvl2pPr marL="800100" indent="-342900">
              <a:defRPr>
                <a:solidFill>
                  <a:schemeClr val="tx1"/>
                </a:solidFill>
                <a:latin typeface="Arial" charset="0"/>
                <a:ea typeface="ＭＳ Ｐゴシック" charset="0"/>
              </a:defRPr>
            </a:lvl2pPr>
            <a:lvl3pPr marL="1257300" indent="-342900">
              <a:defRPr>
                <a:solidFill>
                  <a:schemeClr val="tx1"/>
                </a:solidFill>
                <a:latin typeface="Arial" charset="0"/>
                <a:ea typeface="ＭＳ Ｐゴシック" charset="0"/>
              </a:defRPr>
            </a:lvl3pPr>
            <a:lvl4pPr marL="1714500" indent="-342900">
              <a:defRPr>
                <a:solidFill>
                  <a:schemeClr val="tx1"/>
                </a:solidFill>
                <a:latin typeface="Arial" charset="0"/>
                <a:ea typeface="ＭＳ Ｐゴシック" charset="0"/>
              </a:defRPr>
            </a:lvl4pPr>
            <a:lvl5pPr marL="2171700" indent="-342900">
              <a:defRPr>
                <a:solidFill>
                  <a:schemeClr val="tx1"/>
                </a:solidFill>
                <a:latin typeface="Arial" charset="0"/>
                <a:ea typeface="ＭＳ Ｐゴシック" charset="0"/>
              </a:defRPr>
            </a:lvl5pPr>
            <a:lvl6pPr marL="2628900" indent="-342900" fontAlgn="base">
              <a:spcBef>
                <a:spcPct val="0"/>
              </a:spcBef>
              <a:spcAft>
                <a:spcPct val="0"/>
              </a:spcAft>
              <a:defRPr>
                <a:solidFill>
                  <a:schemeClr val="tx1"/>
                </a:solidFill>
                <a:latin typeface="Arial" charset="0"/>
                <a:ea typeface="ＭＳ Ｐゴシック" charset="0"/>
              </a:defRPr>
            </a:lvl6pPr>
            <a:lvl7pPr marL="3086100" indent="-342900" fontAlgn="base">
              <a:spcBef>
                <a:spcPct val="0"/>
              </a:spcBef>
              <a:spcAft>
                <a:spcPct val="0"/>
              </a:spcAft>
              <a:defRPr>
                <a:solidFill>
                  <a:schemeClr val="tx1"/>
                </a:solidFill>
                <a:latin typeface="Arial" charset="0"/>
                <a:ea typeface="ＭＳ Ｐゴシック" charset="0"/>
              </a:defRPr>
            </a:lvl7pPr>
            <a:lvl8pPr marL="3543300" indent="-342900" fontAlgn="base">
              <a:spcBef>
                <a:spcPct val="0"/>
              </a:spcBef>
              <a:spcAft>
                <a:spcPct val="0"/>
              </a:spcAft>
              <a:defRPr>
                <a:solidFill>
                  <a:schemeClr val="tx1"/>
                </a:solidFill>
                <a:latin typeface="Arial" charset="0"/>
                <a:ea typeface="ＭＳ Ｐゴシック" charset="0"/>
              </a:defRPr>
            </a:lvl8pPr>
            <a:lvl9pPr marL="4000500" indent="-342900" fontAlgn="base">
              <a:spcBef>
                <a:spcPct val="0"/>
              </a:spcBef>
              <a:spcAft>
                <a:spcPct val="0"/>
              </a:spcAft>
              <a:defRPr>
                <a:solidFill>
                  <a:schemeClr val="tx1"/>
                </a:solidFill>
                <a:latin typeface="Arial" charset="0"/>
                <a:ea typeface="ＭＳ Ｐゴシック" charset="0"/>
              </a:defRPr>
            </a:lvl9pPr>
          </a:lstStyle>
          <a:p>
            <a:pPr lvl="1">
              <a:spcBef>
                <a:spcPct val="50000"/>
              </a:spcBef>
              <a:buFontTx/>
              <a:buAutoNum type="arabicPeriod"/>
              <a:defRPr/>
            </a:pPr>
            <a:r>
              <a:rPr lang="en-US" sz="1000" dirty="0" smtClean="0"/>
              <a:t>What lead to the collapse of the US economy and how did President Herbert Hoover react to the crash? </a:t>
            </a:r>
          </a:p>
          <a:p>
            <a:pPr lvl="1">
              <a:spcBef>
                <a:spcPct val="50000"/>
              </a:spcBef>
              <a:buFontTx/>
              <a:buAutoNum type="arabicPeriod"/>
              <a:defRPr/>
            </a:pPr>
            <a:endParaRPr lang="en-US" sz="1000" dirty="0" smtClean="0"/>
          </a:p>
          <a:p>
            <a:pPr lvl="1">
              <a:spcBef>
                <a:spcPct val="50000"/>
              </a:spcBef>
              <a:buFontTx/>
              <a:buAutoNum type="arabicPeriod"/>
              <a:defRPr/>
            </a:pPr>
            <a:endParaRPr lang="en-US" sz="1000" dirty="0" smtClean="0"/>
          </a:p>
          <a:p>
            <a:pPr marL="457200" lvl="1" indent="0">
              <a:spcBef>
                <a:spcPct val="50000"/>
              </a:spcBef>
              <a:defRPr/>
            </a:pPr>
            <a:endParaRPr lang="en-US" sz="1000" dirty="0" smtClean="0"/>
          </a:p>
          <a:p>
            <a:pPr lvl="1">
              <a:spcBef>
                <a:spcPct val="50000"/>
              </a:spcBef>
              <a:buFontTx/>
              <a:buAutoNum type="arabicPeriod"/>
              <a:defRPr/>
            </a:pPr>
            <a:r>
              <a:rPr lang="en-US" sz="1000" dirty="0" smtClean="0"/>
              <a:t>How did President Roosevelt increase the role of the federal government through his New Deal programs? </a:t>
            </a:r>
          </a:p>
          <a:p>
            <a:pPr lvl="1">
              <a:spcBef>
                <a:spcPct val="50000"/>
              </a:spcBef>
              <a:buFontTx/>
              <a:buAutoNum type="arabicPeriod"/>
              <a:defRPr/>
            </a:pPr>
            <a:endParaRPr lang="en-US" sz="1000" dirty="0" smtClean="0"/>
          </a:p>
          <a:p>
            <a:pPr lvl="1">
              <a:spcBef>
                <a:spcPct val="50000"/>
              </a:spcBef>
              <a:buFontTx/>
              <a:buAutoNum type="arabicPeriod"/>
              <a:defRPr/>
            </a:pPr>
            <a:endParaRPr lang="en-US" sz="1000" dirty="0" smtClean="0"/>
          </a:p>
          <a:p>
            <a:pPr lvl="1">
              <a:spcBef>
                <a:spcPct val="50000"/>
              </a:spcBef>
              <a:buFontTx/>
              <a:buAutoNum type="arabicPeriod"/>
              <a:defRPr/>
            </a:pPr>
            <a:endParaRPr lang="en-US" sz="1000" dirty="0" smtClean="0"/>
          </a:p>
          <a:p>
            <a:pPr lvl="1">
              <a:spcBef>
                <a:spcPct val="50000"/>
              </a:spcBef>
              <a:buFontTx/>
              <a:buAutoNum type="arabicPeriod"/>
              <a:defRPr/>
            </a:pPr>
            <a:r>
              <a:rPr lang="en-US" sz="1000" dirty="0" smtClean="0"/>
              <a:t>How did the Great Depression affect daily life? (in cities and in the west) </a:t>
            </a:r>
          </a:p>
          <a:p>
            <a:pPr lvl="1">
              <a:spcBef>
                <a:spcPct val="50000"/>
              </a:spcBef>
              <a:buFontTx/>
              <a:buAutoNum type="arabicPeriod"/>
              <a:defRPr/>
            </a:pPr>
            <a:endParaRPr lang="en-US" sz="1000" dirty="0" smtClean="0"/>
          </a:p>
        </p:txBody>
      </p:sp>
      <p:sp>
        <p:nvSpPr>
          <p:cNvPr id="10251" name="Rectangle 11"/>
          <p:cNvSpPr>
            <a:spLocks noChangeArrowheads="1"/>
          </p:cNvSpPr>
          <p:nvPr/>
        </p:nvSpPr>
        <p:spPr bwMode="auto">
          <a:xfrm>
            <a:off x="0" y="1371600"/>
            <a:ext cx="6629400" cy="38862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252" name="Text Box 12"/>
          <p:cNvSpPr txBox="1">
            <a:spLocks noChangeArrowheads="1"/>
          </p:cNvSpPr>
          <p:nvPr/>
        </p:nvSpPr>
        <p:spPr bwMode="auto">
          <a:xfrm>
            <a:off x="0" y="8382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a:latin typeface="Gill Sans MT" charset="0"/>
                <a:ea typeface="ＭＳ Ｐゴシック" charset="0"/>
              </a:rPr>
              <a:t>Essential Questions: </a:t>
            </a:r>
          </a:p>
        </p:txBody>
      </p:sp>
      <p:sp>
        <p:nvSpPr>
          <p:cNvPr id="10253" name="Text Box 13"/>
          <p:cNvSpPr txBox="1">
            <a:spLocks noChangeArrowheads="1"/>
          </p:cNvSpPr>
          <p:nvPr/>
        </p:nvSpPr>
        <p:spPr bwMode="auto">
          <a:xfrm>
            <a:off x="6705600" y="2286000"/>
            <a:ext cx="525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a:latin typeface="Gill Sans MT" charset="0"/>
                <a:ea typeface="ＭＳ Ｐゴシック" charset="0"/>
              </a:rPr>
              <a:t>Vocab:  </a:t>
            </a:r>
          </a:p>
        </p:txBody>
      </p:sp>
      <p:sp>
        <p:nvSpPr>
          <p:cNvPr id="10254" name="Rectangle 14"/>
          <p:cNvSpPr>
            <a:spLocks noChangeArrowheads="1"/>
          </p:cNvSpPr>
          <p:nvPr/>
        </p:nvSpPr>
        <p:spPr bwMode="auto">
          <a:xfrm>
            <a:off x="6781800" y="2514600"/>
            <a:ext cx="2286000" cy="2438400"/>
          </a:xfrm>
          <a:prstGeom prst="rect">
            <a:avLst/>
          </a:prstGeom>
          <a:noFill/>
          <a:ln w="285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255" name="Text Box 15"/>
          <p:cNvSpPr txBox="1">
            <a:spLocks noChangeArrowheads="1"/>
          </p:cNvSpPr>
          <p:nvPr/>
        </p:nvSpPr>
        <p:spPr bwMode="auto">
          <a:xfrm>
            <a:off x="6781800" y="2590800"/>
            <a:ext cx="2362200" cy="2246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marL="342900" indent="-342900">
              <a:defRPr>
                <a:solidFill>
                  <a:schemeClr val="tx1"/>
                </a:solidFill>
                <a:latin typeface="Arial" charset="0"/>
                <a:ea typeface="ＭＳ Ｐゴシック" charset="0"/>
              </a:defRPr>
            </a:lvl1pPr>
            <a:lvl2pPr marL="800100" indent="-342900">
              <a:defRPr>
                <a:solidFill>
                  <a:schemeClr val="tx1"/>
                </a:solidFill>
                <a:latin typeface="Arial" charset="0"/>
                <a:ea typeface="ＭＳ Ｐゴシック" charset="0"/>
              </a:defRPr>
            </a:lvl2pPr>
            <a:lvl3pPr marL="1257300" indent="-342900">
              <a:defRPr>
                <a:solidFill>
                  <a:schemeClr val="tx1"/>
                </a:solidFill>
                <a:latin typeface="Arial" charset="0"/>
                <a:ea typeface="ＭＳ Ｐゴシック" charset="0"/>
              </a:defRPr>
            </a:lvl3pPr>
            <a:lvl4pPr marL="1714500" indent="-342900">
              <a:defRPr>
                <a:solidFill>
                  <a:schemeClr val="tx1"/>
                </a:solidFill>
                <a:latin typeface="Arial" charset="0"/>
                <a:ea typeface="ＭＳ Ｐゴシック" charset="0"/>
              </a:defRPr>
            </a:lvl4pPr>
            <a:lvl5pPr marL="2171700" indent="-342900">
              <a:defRPr>
                <a:solidFill>
                  <a:schemeClr val="tx1"/>
                </a:solidFill>
                <a:latin typeface="Arial" charset="0"/>
                <a:ea typeface="ＭＳ Ｐゴシック" charset="0"/>
              </a:defRPr>
            </a:lvl5pPr>
            <a:lvl6pPr marL="2628900" indent="-342900" fontAlgn="base">
              <a:spcBef>
                <a:spcPct val="0"/>
              </a:spcBef>
              <a:spcAft>
                <a:spcPct val="0"/>
              </a:spcAft>
              <a:defRPr>
                <a:solidFill>
                  <a:schemeClr val="tx1"/>
                </a:solidFill>
                <a:latin typeface="Arial" charset="0"/>
                <a:ea typeface="ＭＳ Ｐゴシック" charset="0"/>
              </a:defRPr>
            </a:lvl6pPr>
            <a:lvl7pPr marL="3086100" indent="-342900" fontAlgn="base">
              <a:spcBef>
                <a:spcPct val="0"/>
              </a:spcBef>
              <a:spcAft>
                <a:spcPct val="0"/>
              </a:spcAft>
              <a:defRPr>
                <a:solidFill>
                  <a:schemeClr val="tx1"/>
                </a:solidFill>
                <a:latin typeface="Arial" charset="0"/>
                <a:ea typeface="ＭＳ Ｐゴシック" charset="0"/>
              </a:defRPr>
            </a:lvl7pPr>
            <a:lvl8pPr marL="3543300" indent="-342900" fontAlgn="base">
              <a:spcBef>
                <a:spcPct val="0"/>
              </a:spcBef>
              <a:spcAft>
                <a:spcPct val="0"/>
              </a:spcAft>
              <a:defRPr>
                <a:solidFill>
                  <a:schemeClr val="tx1"/>
                </a:solidFill>
                <a:latin typeface="Arial" charset="0"/>
                <a:ea typeface="ＭＳ Ｐゴシック" charset="0"/>
              </a:defRPr>
            </a:lvl8pPr>
            <a:lvl9pPr marL="4000500" indent="-342900" fontAlgn="base">
              <a:spcBef>
                <a:spcPct val="0"/>
              </a:spcBef>
              <a:spcAft>
                <a:spcPct val="0"/>
              </a:spcAft>
              <a:defRPr>
                <a:solidFill>
                  <a:schemeClr val="tx1"/>
                </a:solidFill>
                <a:latin typeface="Arial" charset="0"/>
                <a:ea typeface="ＭＳ Ｐゴシック" charset="0"/>
              </a:defRPr>
            </a:lvl9pPr>
          </a:lstStyle>
          <a:p>
            <a:pPr>
              <a:defRPr/>
            </a:pPr>
            <a:r>
              <a:rPr lang="en-US" sz="1000" dirty="0" smtClean="0"/>
              <a:t>Black Tuesday</a:t>
            </a:r>
          </a:p>
          <a:p>
            <a:pPr>
              <a:defRPr/>
            </a:pPr>
            <a:r>
              <a:rPr lang="en-US" sz="1000" dirty="0" smtClean="0"/>
              <a:t> </a:t>
            </a:r>
          </a:p>
          <a:p>
            <a:pPr>
              <a:defRPr/>
            </a:pPr>
            <a:r>
              <a:rPr lang="en-US" sz="1000" dirty="0" smtClean="0"/>
              <a:t>Buying on margin </a:t>
            </a:r>
          </a:p>
          <a:p>
            <a:pPr>
              <a:defRPr/>
            </a:pPr>
            <a:endParaRPr lang="en-US" sz="1000" dirty="0" smtClean="0"/>
          </a:p>
          <a:p>
            <a:pPr>
              <a:defRPr/>
            </a:pPr>
            <a:r>
              <a:rPr lang="en-US" sz="1000" dirty="0" smtClean="0"/>
              <a:t>Unemployment </a:t>
            </a:r>
          </a:p>
          <a:p>
            <a:pPr>
              <a:defRPr/>
            </a:pPr>
            <a:endParaRPr lang="en-US" sz="1000" dirty="0" smtClean="0"/>
          </a:p>
          <a:p>
            <a:pPr>
              <a:defRPr/>
            </a:pPr>
            <a:r>
              <a:rPr lang="en-US" sz="1000" dirty="0" smtClean="0"/>
              <a:t>Bankruptcy </a:t>
            </a:r>
          </a:p>
          <a:p>
            <a:pPr>
              <a:defRPr/>
            </a:pPr>
            <a:endParaRPr lang="en-US" sz="1000" dirty="0" smtClean="0"/>
          </a:p>
          <a:p>
            <a:pPr>
              <a:defRPr/>
            </a:pPr>
            <a:r>
              <a:rPr lang="en-US" sz="1000" dirty="0" err="1" smtClean="0"/>
              <a:t>Hoovervilles</a:t>
            </a:r>
            <a:r>
              <a:rPr lang="en-US" sz="1000" dirty="0" smtClean="0"/>
              <a:t> </a:t>
            </a:r>
          </a:p>
          <a:p>
            <a:pPr>
              <a:defRPr/>
            </a:pPr>
            <a:endParaRPr lang="en-US" sz="1000" dirty="0" smtClean="0"/>
          </a:p>
          <a:p>
            <a:pPr>
              <a:defRPr/>
            </a:pPr>
            <a:r>
              <a:rPr lang="en-US" sz="1000" dirty="0" smtClean="0"/>
              <a:t>New Deal Programs</a:t>
            </a:r>
          </a:p>
          <a:p>
            <a:pPr>
              <a:defRPr/>
            </a:pPr>
            <a:r>
              <a:rPr lang="en-US" sz="1000" dirty="0" smtClean="0"/>
              <a:t> </a:t>
            </a:r>
          </a:p>
          <a:p>
            <a:pPr>
              <a:defRPr/>
            </a:pPr>
            <a:r>
              <a:rPr lang="en-US" sz="1000" dirty="0" smtClean="0"/>
              <a:t>Dust Bowl </a:t>
            </a:r>
          </a:p>
          <a:p>
            <a:pPr>
              <a:defRPr/>
            </a:pPr>
            <a:endParaRPr lang="en-US" sz="1000" dirty="0" smtClean="0"/>
          </a:p>
        </p:txBody>
      </p:sp>
      <p:sp>
        <p:nvSpPr>
          <p:cNvPr id="10256" name="Line 16"/>
          <p:cNvSpPr>
            <a:spLocks noChangeShapeType="1"/>
          </p:cNvSpPr>
          <p:nvPr/>
        </p:nvSpPr>
        <p:spPr bwMode="auto">
          <a:xfrm>
            <a:off x="7010400" y="2209800"/>
            <a:ext cx="6096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0257" name="Line 17"/>
          <p:cNvSpPr>
            <a:spLocks noChangeShapeType="1"/>
          </p:cNvSpPr>
          <p:nvPr/>
        </p:nvSpPr>
        <p:spPr bwMode="auto">
          <a:xfrm>
            <a:off x="4876800" y="381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0258" name="Rectangle 18"/>
          <p:cNvSpPr>
            <a:spLocks noChangeArrowheads="1"/>
          </p:cNvSpPr>
          <p:nvPr/>
        </p:nvSpPr>
        <p:spPr bwMode="auto">
          <a:xfrm>
            <a:off x="5105400" y="0"/>
            <a:ext cx="3810000" cy="15541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100">
                <a:latin typeface="Gill Sans MT" pitchFamily="34" charset="0"/>
              </a:rPr>
              <a:t>In this chapter we learned about how 1929, the United States was hit with the most severe economic crisis in our nation</a:t>
            </a:r>
            <a:r>
              <a:rPr lang="en-US" altLang="en-US" sz="1100">
                <a:latin typeface="Gill Sans MT" pitchFamily="34" charset="0"/>
              </a:rPr>
              <a:t>’</a:t>
            </a:r>
            <a:r>
              <a:rPr lang="en-US" sz="1100">
                <a:latin typeface="Gill Sans MT" pitchFamily="34" charset="0"/>
              </a:rPr>
              <a:t>s history. The prosperity of the Roaring Twenties came to a crashing end in October 1929.  During the Great Depression, millions of people lost their jobs, homes, and savings. A new president, Franklin Roosevelt, took sweeping measures that increased the size and power of the federal government.</a:t>
            </a:r>
          </a:p>
          <a:p>
            <a:pPr>
              <a:spcBef>
                <a:spcPct val="50000"/>
              </a:spcBef>
            </a:pPr>
            <a:endParaRPr lang="en-US" sz="1200">
              <a:latin typeface="Gill Sans MT"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16118</TotalTime>
  <Words>2463</Words>
  <Application>Microsoft Office PowerPoint</Application>
  <PresentationFormat>On-screen Show (4:3)</PresentationFormat>
  <Paragraphs>460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ＭＳ Ｐゴシック</vt:lpstr>
      <vt:lpstr>Calibri</vt:lpstr>
      <vt:lpstr>Gill Sans MT</vt:lpstr>
      <vt:lpstr>Wingdings</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WVCSD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bwaller</dc:creator>
  <cp:lastModifiedBy>bwaller</cp:lastModifiedBy>
  <cp:revision>56</cp:revision>
  <dcterms:created xsi:type="dcterms:W3CDTF">2012-04-30T18:13:51Z</dcterms:created>
  <dcterms:modified xsi:type="dcterms:W3CDTF">2013-05-29T15:16:42Z</dcterms:modified>
</cp:coreProperties>
</file>