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2200"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1A4F90-FDD6-5A47-8DA1-1E361C83B881}" type="datetimeFigureOut">
              <a:rPr lang="en-US" smtClean="0"/>
              <a:t>12/19/13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331535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A4F90-FDD6-5A47-8DA1-1E361C83B881}" type="datetimeFigureOut">
              <a:rPr lang="en-US" smtClean="0"/>
              <a:t>12/19/13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335600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A4F90-FDD6-5A47-8DA1-1E361C83B881}" type="datetimeFigureOut">
              <a:rPr lang="en-US" smtClean="0"/>
              <a:t>12/19/13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1436502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1A4F90-FDD6-5A47-8DA1-1E361C83B881}" type="datetimeFigureOut">
              <a:rPr lang="en-US" smtClean="0"/>
              <a:t>12/19/13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131942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A4F90-FDD6-5A47-8DA1-1E361C83B881}" type="datetimeFigureOut">
              <a:rPr lang="en-US" smtClean="0"/>
              <a:t>12/19/13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904531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1A4F90-FDD6-5A47-8DA1-1E361C83B881}" type="datetimeFigureOut">
              <a:rPr lang="en-US" smtClean="0"/>
              <a:t>12/19/13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284750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1A4F90-FDD6-5A47-8DA1-1E361C83B881}" type="datetimeFigureOut">
              <a:rPr lang="en-US" smtClean="0"/>
              <a:t>12/19/13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42088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1A4F90-FDD6-5A47-8DA1-1E361C83B881}" type="datetimeFigureOut">
              <a:rPr lang="en-US" smtClean="0"/>
              <a:t>12/19/13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78602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A4F90-FDD6-5A47-8DA1-1E361C83B881}" type="datetimeFigureOut">
              <a:rPr lang="en-US" smtClean="0"/>
              <a:t>12/19/13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403174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A4F90-FDD6-5A47-8DA1-1E361C83B881}" type="datetimeFigureOut">
              <a:rPr lang="en-US" smtClean="0"/>
              <a:t>12/19/13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281549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A4F90-FDD6-5A47-8DA1-1E361C83B881}" type="datetimeFigureOut">
              <a:rPr lang="en-US" smtClean="0"/>
              <a:t>12/19/13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F8121-2CD2-D84E-877B-9C6A19A7DD40}" type="slidenum">
              <a:rPr lang="en-US" smtClean="0"/>
              <a:t>‹#›</a:t>
            </a:fld>
            <a:endParaRPr lang="en-US"/>
          </a:p>
        </p:txBody>
      </p:sp>
    </p:spTree>
    <p:extLst>
      <p:ext uri="{BB962C8B-B14F-4D97-AF65-F5344CB8AC3E}">
        <p14:creationId xmlns:p14="http://schemas.microsoft.com/office/powerpoint/2010/main" val="42249725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81A4F90-FDD6-5A47-8DA1-1E361C83B881}" type="datetimeFigureOut">
              <a:rPr lang="en-US" smtClean="0"/>
              <a:t>12/19/13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07F8121-2CD2-D84E-877B-9C6A19A7DD40}" type="slidenum">
              <a:rPr lang="en-US" smtClean="0"/>
              <a:t>‹#›</a:t>
            </a:fld>
            <a:endParaRPr lang="en-US"/>
          </a:p>
        </p:txBody>
      </p:sp>
    </p:spTree>
    <p:extLst>
      <p:ext uri="{BB962C8B-B14F-4D97-AF65-F5344CB8AC3E}">
        <p14:creationId xmlns:p14="http://schemas.microsoft.com/office/powerpoint/2010/main" val="1412710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17461"/>
            <a:ext cx="6858000" cy="6032420"/>
          </a:xfrm>
          <a:prstGeom prst="rect">
            <a:avLst/>
          </a:prstGeom>
          <a:noFill/>
        </p:spPr>
        <p:txBody>
          <a:bodyPr wrap="square" rtlCol="0">
            <a:spAutoFit/>
          </a:bodyPr>
          <a:lstStyle/>
          <a:p>
            <a:r>
              <a:rPr lang="en-US" dirty="0" smtClean="0"/>
              <a:t>Name: 									Period:</a:t>
            </a:r>
          </a:p>
          <a:p>
            <a:endParaRPr lang="en-US" dirty="0"/>
          </a:p>
          <a:p>
            <a:pPr algn="ctr"/>
            <a:r>
              <a:rPr lang="en-US" sz="1600" b="1" dirty="0" smtClean="0"/>
              <a:t>Muckrakers of 2013 Project: The Role of Individuals in Bringing About Reform  </a:t>
            </a:r>
          </a:p>
          <a:p>
            <a:endParaRPr lang="en-US" b="1" dirty="0" smtClean="0"/>
          </a:p>
          <a:p>
            <a:r>
              <a:rPr lang="en-US" sz="1400" b="1" i="1" dirty="0"/>
              <a:t>In the late 19</a:t>
            </a:r>
            <a:r>
              <a:rPr lang="en-US" sz="1400" b="1" i="1" baseline="30000" dirty="0"/>
              <a:t>th</a:t>
            </a:r>
            <a:r>
              <a:rPr lang="en-US" sz="1400" b="1" i="1" dirty="0"/>
              <a:t> and early 20</a:t>
            </a:r>
            <a:r>
              <a:rPr lang="en-US" sz="1400" b="1" i="1" baseline="30000" dirty="0"/>
              <a:t>th</a:t>
            </a:r>
            <a:r>
              <a:rPr lang="en-US" sz="1400" b="1" i="1" dirty="0"/>
              <a:t> centuries reformers addressed many of the problems created by rapid industrialization and urbanization. </a:t>
            </a:r>
            <a:r>
              <a:rPr lang="en-US" sz="1400" b="1" i="1" u="sng" dirty="0"/>
              <a:t> </a:t>
            </a:r>
            <a:r>
              <a:rPr lang="en-US" sz="1400" b="1" i="1" u="sng" dirty="0" smtClean="0"/>
              <a:t>Muckrakers </a:t>
            </a:r>
            <a:r>
              <a:rPr lang="en-US" sz="1400" b="1" i="1" dirty="0" smtClean="0"/>
              <a:t>in the form of journalists </a:t>
            </a:r>
            <a:r>
              <a:rPr lang="en-US" sz="1400" b="1" i="1" dirty="0"/>
              <a:t>and writers exposed unsafe and unsanitary conditions, child labor, urban living condition, the power of big business and corruption in government.    Together, these reform efforts formed the </a:t>
            </a:r>
            <a:r>
              <a:rPr lang="en-US" sz="1400" b="1" i="1" u="sng" dirty="0"/>
              <a:t>Progressive Movement</a:t>
            </a:r>
            <a:r>
              <a:rPr lang="en-US" sz="1400" b="1" i="1" dirty="0"/>
              <a:t>.  At the heart of the movement were individuals who crusaded for change through their actions and/or the power of the printed word.  </a:t>
            </a:r>
            <a:r>
              <a:rPr lang="en-US" sz="1400" b="1" i="1" dirty="0" smtClean="0"/>
              <a:t>Many of these individuals exposed issues or concerns that everyday citizens were unaware of until their efforts came about. </a:t>
            </a:r>
          </a:p>
          <a:p>
            <a:endParaRPr lang="en-US" sz="1400" dirty="0"/>
          </a:p>
          <a:p>
            <a:r>
              <a:rPr lang="en-US" sz="1400" b="1" i="1" dirty="0" smtClean="0"/>
              <a:t>One of my favorite quotes from Albert Einstein that I feel applies to the purpose behind this project is:  “The world is a dangerous place to live, not because of people who are evil, but because of good people who don’t do anything about it.”  The </a:t>
            </a:r>
            <a:r>
              <a:rPr lang="en-US" sz="1400" b="1" i="1" dirty="0"/>
              <a:t>purpose of this project is to develop an understanding </a:t>
            </a:r>
            <a:r>
              <a:rPr lang="en-US" sz="1400" b="1" i="1" dirty="0" smtClean="0"/>
              <a:t>of the importance of individual people like yourself, in bringing about reform or “change”, just as the Progressive Era has taught us. You will be choosing a topic that you find important and you will be exposing this topic to your classmates in hopes of spreading the word to possibly bring about change. The form in which you expose this to your classmates: political cartoons, presentations, videos, pamphlets, </a:t>
            </a:r>
            <a:r>
              <a:rPr lang="en-US" sz="1400" b="1" i="1" dirty="0" err="1" smtClean="0"/>
              <a:t>etc</a:t>
            </a:r>
            <a:r>
              <a:rPr lang="en-US" sz="1400" b="1" i="1" dirty="0" smtClean="0"/>
              <a:t>, is completely up to you. My only guideline is that you choose a form that will attempt to raise awareness in the most persuasive way possible. For example- the food industry was exposed through video and pictures in the documentary “Food Inc.” </a:t>
            </a:r>
            <a:endParaRPr lang="en-US" sz="1400" dirty="0"/>
          </a:p>
          <a:p>
            <a:endParaRPr lang="en-US" dirty="0"/>
          </a:p>
          <a:p>
            <a:endParaRPr lang="en-US" dirty="0"/>
          </a:p>
        </p:txBody>
      </p:sp>
      <p:sp>
        <p:nvSpPr>
          <p:cNvPr id="5" name="Rectangle 4"/>
          <p:cNvSpPr/>
          <p:nvPr/>
        </p:nvSpPr>
        <p:spPr>
          <a:xfrm>
            <a:off x="0" y="1337870"/>
            <a:ext cx="6858000" cy="4625855"/>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65847" y="6074590"/>
            <a:ext cx="6045608" cy="2462213"/>
          </a:xfrm>
          <a:prstGeom prst="rect">
            <a:avLst/>
          </a:prstGeom>
          <a:noFill/>
        </p:spPr>
        <p:txBody>
          <a:bodyPr wrap="square" rtlCol="0">
            <a:spAutoFit/>
          </a:bodyPr>
          <a:lstStyle/>
          <a:p>
            <a:r>
              <a:rPr lang="en-US" sz="1400" b="1" dirty="0" smtClean="0"/>
              <a:t>Your project will consist of two parts: 1) Research and answering questions and 2) a Presentation </a:t>
            </a:r>
            <a:r>
              <a:rPr lang="en-US" sz="1400" b="1" dirty="0" smtClean="0"/>
              <a:t>in some form </a:t>
            </a:r>
            <a:endParaRPr lang="en-US" sz="1400" b="1" dirty="0" smtClean="0"/>
          </a:p>
          <a:p>
            <a:endParaRPr lang="en-US" sz="1400" b="1" dirty="0"/>
          </a:p>
          <a:p>
            <a:endParaRPr lang="en-US" sz="1400" b="1" dirty="0" smtClean="0"/>
          </a:p>
          <a:p>
            <a:r>
              <a:rPr lang="en-US" sz="1400" b="1" dirty="0" smtClean="0"/>
              <a:t>Presentation: </a:t>
            </a:r>
            <a:r>
              <a:rPr lang="en-US" sz="1400" b="1" dirty="0" smtClean="0"/>
              <a:t>Choose a topic </a:t>
            </a:r>
            <a:endParaRPr lang="en-US" sz="1400" b="1" dirty="0"/>
          </a:p>
          <a:p>
            <a:pPr marL="342900" indent="-342900">
              <a:buAutoNum type="arabicParenR"/>
            </a:pPr>
            <a:r>
              <a:rPr lang="en-US" sz="1400" b="1" dirty="0" smtClean="0"/>
              <a:t>Choose the best mode for delivery to your audience (will it be political cartoons? Presentation? Video? </a:t>
            </a:r>
            <a:r>
              <a:rPr lang="en-US" sz="1400" b="1" dirty="0" err="1" smtClean="0"/>
              <a:t>Etc</a:t>
            </a:r>
            <a:r>
              <a:rPr lang="en-US" sz="1400" b="1" dirty="0" smtClean="0"/>
              <a:t>) </a:t>
            </a:r>
          </a:p>
          <a:p>
            <a:pPr marL="342900" indent="-342900">
              <a:buAutoNum type="arabicParenR"/>
            </a:pPr>
            <a:r>
              <a:rPr lang="en-US" sz="1400" b="1" dirty="0" smtClean="0"/>
              <a:t>Present your “problem” to the class </a:t>
            </a:r>
            <a:r>
              <a:rPr lang="en-US" sz="1400" b="1" dirty="0" smtClean="0"/>
              <a:t>and why you feel it</a:t>
            </a:r>
            <a:r>
              <a:rPr lang="fr-FR" sz="1400" b="1" dirty="0" smtClean="0"/>
              <a:t>’</a:t>
            </a:r>
            <a:r>
              <a:rPr lang="en-US" sz="1400" b="1" dirty="0" smtClean="0"/>
              <a:t>s a problem</a:t>
            </a:r>
            <a:endParaRPr lang="en-US" sz="1400" b="1" dirty="0" smtClean="0"/>
          </a:p>
          <a:p>
            <a:pPr marL="342900" indent="-342900">
              <a:buAutoNum type="arabicParenR"/>
            </a:pPr>
            <a:r>
              <a:rPr lang="en-US" sz="1400" b="1" dirty="0" smtClean="0"/>
              <a:t>Include background information on the data gathering you found- support it with evidence of the problem</a:t>
            </a:r>
          </a:p>
          <a:p>
            <a:pPr marL="342900" indent="-342900">
              <a:buAutoNum type="arabicParenR"/>
            </a:pPr>
            <a:r>
              <a:rPr lang="en-US" sz="1400" b="1" dirty="0" smtClean="0"/>
              <a:t>Describe how your classmates can help change the issue </a:t>
            </a:r>
          </a:p>
        </p:txBody>
      </p:sp>
    </p:spTree>
    <p:extLst>
      <p:ext uri="{BB962C8B-B14F-4D97-AF65-F5344CB8AC3E}">
        <p14:creationId xmlns:p14="http://schemas.microsoft.com/office/powerpoint/2010/main" val="377934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124" y="158728"/>
            <a:ext cx="6463927" cy="1107996"/>
          </a:xfrm>
          <a:prstGeom prst="rect">
            <a:avLst/>
          </a:prstGeom>
          <a:noFill/>
        </p:spPr>
        <p:txBody>
          <a:bodyPr wrap="square" rtlCol="0">
            <a:spAutoFit/>
          </a:bodyPr>
          <a:lstStyle/>
          <a:p>
            <a:r>
              <a:rPr lang="en-US" sz="1200" b="1" u="sng" dirty="0" smtClean="0"/>
              <a:t>Write up: </a:t>
            </a:r>
          </a:p>
          <a:p>
            <a:r>
              <a:rPr lang="en-US" sz="1200" b="1" u="sng" dirty="0" smtClean="0"/>
              <a:t>All of the following questions must be answered in “Question &amp; Answer” form. Your responses must be typed, complete sentences, size 12 font, Arial or Times New Roman font, have a proper heading, and will make up 50% of your overall grade for this project. You must also list where you got your information</a:t>
            </a:r>
            <a:r>
              <a:rPr lang="en-US" b="1" dirty="0" smtClean="0"/>
              <a:t>.</a:t>
            </a:r>
            <a:endParaRPr lang="en-US" b="1" dirty="0"/>
          </a:p>
        </p:txBody>
      </p:sp>
      <p:sp>
        <p:nvSpPr>
          <p:cNvPr id="3" name="TextBox 2"/>
          <p:cNvSpPr txBox="1"/>
          <p:nvPr/>
        </p:nvSpPr>
        <p:spPr>
          <a:xfrm>
            <a:off x="204124" y="1428573"/>
            <a:ext cx="6463927" cy="5478422"/>
          </a:xfrm>
          <a:prstGeom prst="rect">
            <a:avLst/>
          </a:prstGeom>
          <a:noFill/>
        </p:spPr>
        <p:txBody>
          <a:bodyPr wrap="square" rtlCol="0">
            <a:spAutoFit/>
          </a:bodyPr>
          <a:lstStyle/>
          <a:p>
            <a:r>
              <a:rPr lang="en-US" sz="1400" b="1" dirty="0" smtClean="0"/>
              <a:t>Guiding Question</a:t>
            </a:r>
          </a:p>
          <a:p>
            <a:pPr marL="342900" indent="-342900">
              <a:buAutoNum type="arabicPeriod"/>
            </a:pPr>
            <a:r>
              <a:rPr lang="en-US" sz="1400" dirty="0" smtClean="0"/>
              <a:t>What is the question to guide your project? </a:t>
            </a:r>
          </a:p>
          <a:p>
            <a:pPr marL="342900" indent="-342900">
              <a:buAutoNum type="arabicPeriod"/>
            </a:pPr>
            <a:r>
              <a:rPr lang="en-US" sz="1400" dirty="0" smtClean="0"/>
              <a:t>Who do you feel is responsible for the problem? </a:t>
            </a:r>
          </a:p>
          <a:p>
            <a:pPr marL="342900" indent="-342900">
              <a:buAutoNum type="arabicPeriod"/>
            </a:pPr>
            <a:endParaRPr lang="en-US" sz="1400" dirty="0"/>
          </a:p>
          <a:p>
            <a:pPr marL="342900" indent="-342900">
              <a:buAutoNum type="arabicPeriod"/>
            </a:pPr>
            <a:r>
              <a:rPr lang="en-US" sz="1400" dirty="0" smtClean="0"/>
              <a:t>What do you think is the problem?</a:t>
            </a:r>
          </a:p>
          <a:p>
            <a:pPr marL="342900" indent="-342900">
              <a:buAutoNum type="arabicPeriod"/>
            </a:pPr>
            <a:r>
              <a:rPr lang="en-US" sz="1400" dirty="0" smtClean="0"/>
              <a:t>How do you think we can fix it? </a:t>
            </a:r>
          </a:p>
          <a:p>
            <a:pPr marL="342900" indent="-342900">
              <a:buAutoNum type="arabicPeriod"/>
            </a:pPr>
            <a:r>
              <a:rPr lang="en-US" sz="1400" dirty="0" smtClean="0"/>
              <a:t>Why do you feel it is a problem? </a:t>
            </a:r>
          </a:p>
          <a:p>
            <a:pPr marL="342900" indent="-342900">
              <a:buAutoNum type="arabicPeriod"/>
            </a:pPr>
            <a:r>
              <a:rPr lang="en-US" sz="1400" dirty="0" smtClean="0"/>
              <a:t>Who do you think has the power to create change?</a:t>
            </a:r>
          </a:p>
          <a:p>
            <a:pPr marL="342900" indent="-342900">
              <a:buAutoNum type="arabicPeriod"/>
            </a:pPr>
            <a:r>
              <a:rPr lang="en-US" sz="1400" dirty="0" smtClean="0"/>
              <a:t>What is the contact info for those responsible and those in a position to create change? </a:t>
            </a:r>
          </a:p>
          <a:p>
            <a:pPr marL="342900" indent="-342900">
              <a:buAutoNum type="arabicPeriod"/>
            </a:pPr>
            <a:r>
              <a:rPr lang="en-US" sz="1400" dirty="0" smtClean="0"/>
              <a:t>What questions should we ask those responsible? </a:t>
            </a:r>
          </a:p>
          <a:p>
            <a:pPr marL="342900" indent="-342900">
              <a:buAutoNum type="arabicPeriod"/>
            </a:pPr>
            <a:r>
              <a:rPr lang="en-US" sz="1400" dirty="0" smtClean="0"/>
              <a:t>What do you think is the answer to the question you have devised? </a:t>
            </a:r>
          </a:p>
          <a:p>
            <a:pPr marL="342900" indent="-342900">
              <a:buAutoNum type="arabicPeriod"/>
            </a:pPr>
            <a:endParaRPr lang="en-US" sz="1400" dirty="0" smtClean="0"/>
          </a:p>
          <a:p>
            <a:pPr marL="342900" indent="-342900">
              <a:buAutoNum type="arabicPeriod"/>
            </a:pPr>
            <a:r>
              <a:rPr lang="en-US" sz="1400" dirty="0" smtClean="0"/>
              <a:t>When was contact made and with whom did you contact? </a:t>
            </a:r>
          </a:p>
          <a:p>
            <a:pPr marL="342900" indent="-342900">
              <a:buAutoNum type="arabicPeriod"/>
            </a:pPr>
            <a:r>
              <a:rPr lang="en-US" sz="1400" dirty="0" smtClean="0"/>
              <a:t>What questions did you ask those responsible?</a:t>
            </a:r>
          </a:p>
          <a:p>
            <a:pPr marL="342900" indent="-342900">
              <a:buAutoNum type="arabicPeriod"/>
            </a:pPr>
            <a:r>
              <a:rPr lang="en-US" sz="1400" dirty="0" smtClean="0"/>
              <a:t>What responses did you get? What did your contact say about fixing the concern? </a:t>
            </a:r>
          </a:p>
          <a:p>
            <a:pPr marL="342900" indent="-342900">
              <a:buAutoNum type="arabicPeriod"/>
            </a:pPr>
            <a:r>
              <a:rPr lang="en-US" sz="1400" dirty="0" smtClean="0"/>
              <a:t>What new questions arose from your data collection? </a:t>
            </a:r>
          </a:p>
          <a:p>
            <a:pPr marL="342900" indent="-342900">
              <a:buAutoNum type="arabicPeriod"/>
            </a:pPr>
            <a:endParaRPr lang="en-US" sz="1400" dirty="0"/>
          </a:p>
          <a:p>
            <a:pPr marL="342900" indent="-342900">
              <a:buAutoNum type="arabicPeriod"/>
            </a:pPr>
            <a:r>
              <a:rPr lang="en-US" sz="1400" dirty="0" smtClean="0"/>
              <a:t>What form will your attempt to raise awareness of the problem take? (photographs, video, webpage, pamphlet, presentation)</a:t>
            </a:r>
          </a:p>
          <a:p>
            <a:pPr marL="342900" indent="-342900">
              <a:buAutoNum type="arabicPeriod"/>
            </a:pPr>
            <a:r>
              <a:rPr lang="en-US" sz="1400" dirty="0" smtClean="0"/>
              <a:t>Why was this form chosen? </a:t>
            </a:r>
          </a:p>
          <a:p>
            <a:pPr marL="342900" indent="-342900">
              <a:buAutoNum type="arabicPeriod"/>
            </a:pPr>
            <a:r>
              <a:rPr lang="en-US" sz="1400" dirty="0" smtClean="0"/>
              <a:t>What evidence will be the most persuasive to the intended audience? </a:t>
            </a:r>
          </a:p>
          <a:p>
            <a:pPr marL="342900" indent="-342900">
              <a:buAutoNum type="arabicPeriod"/>
            </a:pPr>
            <a:r>
              <a:rPr lang="en-US" sz="1400" dirty="0" smtClean="0"/>
              <a:t>What solutions or actions are we asking people to take to solve the problem? </a:t>
            </a:r>
          </a:p>
          <a:p>
            <a:pPr marL="342900" indent="-342900">
              <a:buAutoNum type="arabicPeriod"/>
            </a:pPr>
            <a:r>
              <a:rPr lang="en-US" sz="1400" dirty="0" smtClean="0"/>
              <a:t>What did you learn while on your journey? Did any information surprise you? </a:t>
            </a:r>
          </a:p>
          <a:p>
            <a:pPr marL="342900" indent="-342900">
              <a:buAutoNum type="arabicPeriod"/>
            </a:pPr>
            <a:r>
              <a:rPr lang="en-US" sz="1400" dirty="0" smtClean="0"/>
              <a:t>Do you feel your muckraking effort was a success?</a:t>
            </a:r>
            <a:endParaRPr lang="en-US" sz="1400" dirty="0"/>
          </a:p>
        </p:txBody>
      </p:sp>
      <p:sp>
        <p:nvSpPr>
          <p:cNvPr id="4" name="TextBox 3"/>
          <p:cNvSpPr txBox="1"/>
          <p:nvPr/>
        </p:nvSpPr>
        <p:spPr>
          <a:xfrm>
            <a:off x="204124" y="2063494"/>
            <a:ext cx="2086601" cy="307777"/>
          </a:xfrm>
          <a:prstGeom prst="rect">
            <a:avLst/>
          </a:prstGeom>
          <a:noFill/>
        </p:spPr>
        <p:txBody>
          <a:bodyPr wrap="square" rtlCol="0">
            <a:spAutoFit/>
          </a:bodyPr>
          <a:lstStyle/>
          <a:p>
            <a:r>
              <a:rPr lang="en-US" sz="1400" b="1" dirty="0" smtClean="0"/>
              <a:t>Hypothesis</a:t>
            </a:r>
            <a:endParaRPr lang="en-US" sz="1400" b="1" dirty="0"/>
          </a:p>
        </p:txBody>
      </p:sp>
      <p:sp>
        <p:nvSpPr>
          <p:cNvPr id="5" name="TextBox 4"/>
          <p:cNvSpPr txBox="1"/>
          <p:nvPr/>
        </p:nvSpPr>
        <p:spPr>
          <a:xfrm>
            <a:off x="356524" y="4007279"/>
            <a:ext cx="2728017" cy="307777"/>
          </a:xfrm>
          <a:prstGeom prst="rect">
            <a:avLst/>
          </a:prstGeom>
          <a:noFill/>
        </p:spPr>
        <p:txBody>
          <a:bodyPr wrap="square" rtlCol="0">
            <a:spAutoFit/>
          </a:bodyPr>
          <a:lstStyle/>
          <a:p>
            <a:r>
              <a:rPr lang="en-US" sz="1400" b="1" dirty="0" smtClean="0"/>
              <a:t>Data/Information Gathering</a:t>
            </a:r>
            <a:endParaRPr lang="en-US" sz="1400" b="1" dirty="0"/>
          </a:p>
        </p:txBody>
      </p:sp>
      <p:sp>
        <p:nvSpPr>
          <p:cNvPr id="6" name="TextBox 5"/>
          <p:cNvSpPr txBox="1"/>
          <p:nvPr/>
        </p:nvSpPr>
        <p:spPr>
          <a:xfrm>
            <a:off x="327484" y="5089395"/>
            <a:ext cx="2728017" cy="307777"/>
          </a:xfrm>
          <a:prstGeom prst="rect">
            <a:avLst/>
          </a:prstGeom>
          <a:noFill/>
        </p:spPr>
        <p:txBody>
          <a:bodyPr wrap="square" rtlCol="0">
            <a:spAutoFit/>
          </a:bodyPr>
          <a:lstStyle/>
          <a:p>
            <a:r>
              <a:rPr lang="en-US" sz="1400" b="1" dirty="0" smtClean="0"/>
              <a:t>Presentation </a:t>
            </a:r>
            <a:endParaRPr lang="en-US" sz="1400" b="1" dirty="0"/>
          </a:p>
        </p:txBody>
      </p:sp>
      <p:sp>
        <p:nvSpPr>
          <p:cNvPr id="7" name="TextBox 6"/>
          <p:cNvSpPr txBox="1"/>
          <p:nvPr/>
        </p:nvSpPr>
        <p:spPr>
          <a:xfrm>
            <a:off x="327484" y="6906995"/>
            <a:ext cx="5006516" cy="523220"/>
          </a:xfrm>
          <a:prstGeom prst="rect">
            <a:avLst/>
          </a:prstGeom>
          <a:noFill/>
        </p:spPr>
        <p:txBody>
          <a:bodyPr wrap="square" rtlCol="0">
            <a:spAutoFit/>
          </a:bodyPr>
          <a:lstStyle/>
          <a:p>
            <a:r>
              <a:rPr lang="en-US" sz="1400" b="1" dirty="0" smtClean="0"/>
              <a:t>Work Cited </a:t>
            </a:r>
          </a:p>
          <a:p>
            <a:r>
              <a:rPr lang="en-US" sz="1400" b="1" dirty="0" smtClean="0"/>
              <a:t>20. Where did you get your information from? (list all sources)</a:t>
            </a:r>
            <a:endParaRPr lang="en-US" sz="1400" b="1" dirty="0"/>
          </a:p>
        </p:txBody>
      </p:sp>
    </p:spTree>
    <p:extLst>
      <p:ext uri="{BB962C8B-B14F-4D97-AF65-F5344CB8AC3E}">
        <p14:creationId xmlns:p14="http://schemas.microsoft.com/office/powerpoint/2010/main" val="3553999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406</Words>
  <Application>Microsoft Macintosh PowerPoint</Application>
  <PresentationFormat>On-screen Show (4:3)</PresentationFormat>
  <Paragraphs>45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6</cp:revision>
  <dcterms:created xsi:type="dcterms:W3CDTF">2013-12-18T17:54:38Z</dcterms:created>
  <dcterms:modified xsi:type="dcterms:W3CDTF">2013-12-19T15:04:35Z</dcterms:modified>
</cp:coreProperties>
</file>