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5" r:id="rId1"/>
  </p:sldMasterIdLst>
  <p:sldIdLst>
    <p:sldId id="273" r:id="rId2"/>
    <p:sldId id="275" r:id="rId3"/>
    <p:sldId id="277" r:id="rId4"/>
    <p:sldId id="278" r:id="rId5"/>
    <p:sldId id="279" r:id="rId6"/>
    <p:sldId id="280" r:id="rId7"/>
    <p:sldId id="281" r:id="rId8"/>
    <p:sldId id="282" r:id="rId9"/>
    <p:sldId id="283" r:id="rId1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Garamond" pitchFamily="18"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Garamond" pitchFamily="18"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Garamond" pitchFamily="18"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Garamond" pitchFamily="18"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Garamond" pitchFamily="18" charset="0"/>
        <a:ea typeface="MS PGothic" pitchFamily="34" charset="-128"/>
        <a:cs typeface="+mn-cs"/>
      </a:defRPr>
    </a:lvl5pPr>
    <a:lvl6pPr marL="2286000" algn="l" defTabSz="914400" rtl="0" eaLnBrk="1" latinLnBrk="0" hangingPunct="1">
      <a:defRPr kern="1200">
        <a:solidFill>
          <a:schemeClr val="tx1"/>
        </a:solidFill>
        <a:latin typeface="Garamond" pitchFamily="18" charset="0"/>
        <a:ea typeface="MS PGothic" pitchFamily="34" charset="-128"/>
        <a:cs typeface="+mn-cs"/>
      </a:defRPr>
    </a:lvl6pPr>
    <a:lvl7pPr marL="2743200" algn="l" defTabSz="914400" rtl="0" eaLnBrk="1" latinLnBrk="0" hangingPunct="1">
      <a:defRPr kern="1200">
        <a:solidFill>
          <a:schemeClr val="tx1"/>
        </a:solidFill>
        <a:latin typeface="Garamond" pitchFamily="18" charset="0"/>
        <a:ea typeface="MS PGothic" pitchFamily="34" charset="-128"/>
        <a:cs typeface="+mn-cs"/>
      </a:defRPr>
    </a:lvl7pPr>
    <a:lvl8pPr marL="3200400" algn="l" defTabSz="914400" rtl="0" eaLnBrk="1" latinLnBrk="0" hangingPunct="1">
      <a:defRPr kern="1200">
        <a:solidFill>
          <a:schemeClr val="tx1"/>
        </a:solidFill>
        <a:latin typeface="Garamond" pitchFamily="18" charset="0"/>
        <a:ea typeface="MS PGothic" pitchFamily="34" charset="-128"/>
        <a:cs typeface="+mn-cs"/>
      </a:defRPr>
    </a:lvl8pPr>
    <a:lvl9pPr marL="3657600" algn="l" defTabSz="914400" rtl="0" eaLnBrk="1" latinLnBrk="0" hangingPunct="1">
      <a:defRPr kern="1200">
        <a:solidFill>
          <a:schemeClr val="tx1"/>
        </a:solidFill>
        <a:latin typeface="Garamond"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window3.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4" descr="flourish2.png"/>
          <p:cNvPicPr>
            <a:picLocks noChangeAspect="1"/>
          </p:cNvPicPr>
          <p:nvPr/>
        </p:nvPicPr>
        <p:blipFill>
          <a:blip r:embed="rId3">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fld id="{AD6166D7-0476-4FED-B22D-37025B857017}" type="datetimeFigureOut">
              <a:rPr lang="en-US"/>
              <a:pPr/>
              <a:t>11/8/2013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E3AA1106-581D-4C99-97C0-F062E05A64A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window3.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4" descr="flourish2.png"/>
          <p:cNvPicPr>
            <a:picLocks noChangeAspect="1"/>
          </p:cNvPicPr>
          <p:nvPr/>
        </p:nvPicPr>
        <p:blipFill>
          <a:blip r:embed="rId3">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fld id="{CB79F29D-CD66-4129-AE21-029E3AF4C1E6}" type="datetimeFigureOut">
              <a:rPr lang="en-US"/>
              <a:pPr/>
              <a:t>11/8/2013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507FF375-0178-412B-9949-87A56487C93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window3.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4" descr="flourish2.png"/>
          <p:cNvPicPr>
            <a:picLocks noChangeAspect="1"/>
          </p:cNvPicPr>
          <p:nvPr/>
        </p:nvPicPr>
        <p:blipFill>
          <a:blip r:embed="rId3">
            <a:duotone>
              <a:prstClr val="black"/>
              <a:schemeClr val="tx2">
                <a:tint val="45000"/>
                <a:satMod val="400000"/>
              </a:schemeClr>
            </a:duotone>
            <a:lum bright="-14000"/>
          </a:blip>
          <a:stretch>
            <a:fillRect/>
          </a:stretch>
        </p:blipFill>
        <p:spPr>
          <a:xfrm>
            <a:off x="0" y="2684462"/>
            <a:ext cx="9144000" cy="932688"/>
          </a:xfrm>
          <a:prstGeom prst="rect">
            <a:avLst/>
          </a:prstGeom>
        </p:spPr>
      </p:pic>
      <p:pic>
        <p:nvPicPr>
          <p:cNvPr id="6" name="Picture 5" descr="flourish2.png"/>
          <p:cNvPicPr>
            <a:picLocks noChangeAspect="1"/>
          </p:cNvPicPr>
          <p:nvPr/>
        </p:nvPicPr>
        <p:blipFill>
          <a:blip r:embed="rId3">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fld id="{976C7200-F424-41F5-956E-4568F8562318}" type="datetimeFigureOut">
              <a:rPr lang="en-US"/>
              <a:pPr/>
              <a:t>11/8/2013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CEBB903-AE77-4E16-804A-6B93161395A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window3.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6" name="Picture 5" descr="flourish2.png"/>
          <p:cNvPicPr>
            <a:picLocks noChangeAspect="1"/>
          </p:cNvPicPr>
          <p:nvPr/>
        </p:nvPicPr>
        <p:blipFill>
          <a:blip r:embed="rId3">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4"/>
          <p:cNvSpPr>
            <a:spLocks noGrp="1"/>
          </p:cNvSpPr>
          <p:nvPr>
            <p:ph type="dt" sz="half" idx="15"/>
          </p:nvPr>
        </p:nvSpPr>
        <p:spPr/>
        <p:txBody>
          <a:bodyPr/>
          <a:lstStyle>
            <a:lvl1pPr>
              <a:defRPr/>
            </a:lvl1pPr>
          </a:lstStyle>
          <a:p>
            <a:fld id="{727C40C7-944E-439A-9861-58239D93BFD1}" type="datetimeFigureOut">
              <a:rPr lang="en-US"/>
              <a:pPr/>
              <a:t>11/8/2013</a:t>
            </a:fld>
            <a:endParaRPr lang="en-US"/>
          </a:p>
        </p:txBody>
      </p:sp>
      <p:sp>
        <p:nvSpPr>
          <p:cNvPr id="8" name="Footer Placeholder 5"/>
          <p:cNvSpPr>
            <a:spLocks noGrp="1"/>
          </p:cNvSpPr>
          <p:nvPr>
            <p:ph type="ftr" sz="quarter" idx="16"/>
          </p:nvPr>
        </p:nvSpPr>
        <p:spPr/>
        <p:txBody>
          <a:bodyPr/>
          <a:lstStyle>
            <a:lvl1pPr>
              <a:defRPr/>
            </a:lvl1pPr>
          </a:lstStyle>
          <a:p>
            <a:pPr>
              <a:defRPr/>
            </a:pPr>
            <a:endParaRPr lang="en-US"/>
          </a:p>
        </p:txBody>
      </p:sp>
      <p:sp>
        <p:nvSpPr>
          <p:cNvPr id="9" name="Slide Number Placeholder 6"/>
          <p:cNvSpPr>
            <a:spLocks noGrp="1"/>
          </p:cNvSpPr>
          <p:nvPr>
            <p:ph type="sldNum" sz="quarter" idx="17"/>
          </p:nvPr>
        </p:nvSpPr>
        <p:spPr/>
        <p:txBody>
          <a:bodyPr/>
          <a:lstStyle>
            <a:lvl1pPr>
              <a:defRPr/>
            </a:lvl1pPr>
          </a:lstStyle>
          <a:p>
            <a:fld id="{134DF95D-FB72-4B75-9041-E4122DBB69F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window3.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4" name="Picture 3" descr="flourish2.png"/>
          <p:cNvPicPr>
            <a:picLocks noChangeAspect="1"/>
          </p:cNvPicPr>
          <p:nvPr/>
        </p:nvPicPr>
        <p:blipFill>
          <a:blip r:embed="rId3">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2"/>
          <p:cNvSpPr>
            <a:spLocks noGrp="1"/>
          </p:cNvSpPr>
          <p:nvPr>
            <p:ph type="dt" sz="half" idx="10"/>
          </p:nvPr>
        </p:nvSpPr>
        <p:spPr/>
        <p:txBody>
          <a:bodyPr/>
          <a:lstStyle>
            <a:lvl1pPr>
              <a:defRPr/>
            </a:lvl1pPr>
          </a:lstStyle>
          <a:p>
            <a:fld id="{B13EA257-85CF-40BA-B7E2-3A16182253F1}" type="datetimeFigureOut">
              <a:rPr lang="en-US"/>
              <a:pPr/>
              <a:t>11/8/2013</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fld id="{CBDA2562-A1BE-4BE5-8596-01AA3FC663B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window3.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Plaque 5"/>
          <p:cNvSpPr/>
          <p:nvPr/>
        </p:nvSpPr>
        <p:spPr>
          <a:xfrm>
            <a:off x="1463675" y="1847850"/>
            <a:ext cx="3089275" cy="3089275"/>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953000" y="1676400"/>
            <a:ext cx="2819400" cy="599440"/>
          </a:xfrm>
        </p:spPr>
        <p:txBody>
          <a:bodyPr>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rtlCol="0">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fld id="{20FBC375-E072-451B-A64E-0F8AE43F8BDA}" type="datetimeFigureOut">
              <a:rPr lang="en-US"/>
              <a:pPr/>
              <a:t>11/8/2013</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fld id="{A9793AB9-ED11-4C80-9C8F-11DD7C96C81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Garamond" pitchFamily="18" charset="0"/>
                <a:ea typeface="MS PGothic" pitchFamily="34" charset="-128"/>
                <a:cs typeface="+mn-cs"/>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3757780B-CC2A-4995-B755-6980CFA0A94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1371600" y="2057400"/>
            <a:ext cx="64008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Date Placeholder 4"/>
          <p:cNvSpPr>
            <a:spLocks noGrp="1"/>
          </p:cNvSpPr>
          <p:nvPr>
            <p:ph type="dt" sz="half" idx="2"/>
          </p:nvPr>
        </p:nvSpPr>
        <p:spPr bwMode="white">
          <a:xfrm>
            <a:off x="3048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100">
                <a:solidFill>
                  <a:srgbClr val="C6BC9C"/>
                </a:solidFill>
              </a:defRPr>
            </a:lvl1pPr>
          </a:lstStyle>
          <a:p>
            <a:fld id="{5BD1886C-5CE5-419C-AE8D-A7C8BF425835}" type="datetimeFigureOut">
              <a:rPr lang="en-US"/>
              <a:pPr/>
              <a:t>11/8/2013</a:t>
            </a:fld>
            <a:endParaRPr lang="en-US"/>
          </a:p>
        </p:txBody>
      </p:sp>
      <p:sp>
        <p:nvSpPr>
          <p:cNvPr id="10" name="Footer Placeholder 5"/>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fontAlgn="auto">
              <a:spcBef>
                <a:spcPts val="0"/>
              </a:spcBef>
              <a:spcAft>
                <a:spcPts val="0"/>
              </a:spcAft>
              <a:defRPr sz="1100">
                <a:solidFill>
                  <a:schemeClr val="accent1">
                    <a:lumMod val="60000"/>
                    <a:lumOff val="40000"/>
                  </a:schemeClr>
                </a:solidFill>
                <a:latin typeface="+mn-lt"/>
                <a:ea typeface="+mn-ea"/>
                <a:cs typeface="+mn-cs"/>
              </a:defRPr>
            </a:lvl1pPr>
          </a:lstStyle>
          <a:p>
            <a:pPr>
              <a:defRPr/>
            </a:pPr>
            <a:endParaRPr lang="en-US"/>
          </a:p>
        </p:txBody>
      </p:sp>
      <p:sp>
        <p:nvSpPr>
          <p:cNvPr id="11" name="Slide Number Placeholder 6"/>
          <p:cNvSpPr>
            <a:spLocks noGrp="1"/>
          </p:cNvSpPr>
          <p:nvPr>
            <p:ph type="sldNum" sz="quarter" idx="4"/>
          </p:nvPr>
        </p:nvSpPr>
        <p:spPr bwMode="white">
          <a:xfrm>
            <a:off x="6675438" y="63642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C6BC9C"/>
                </a:solidFill>
              </a:defRPr>
            </a:lvl1pPr>
          </a:lstStyle>
          <a:p>
            <a:fld id="{E6C446D0-2CF4-4CFA-84C9-DF579EA3BB0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Lst>
  <p:txStyles>
    <p:titleStyle>
      <a:lvl1pPr algn="ctr" rtl="0" eaLnBrk="0" fontAlgn="base" hangingPunct="0">
        <a:spcBef>
          <a:spcPct val="0"/>
        </a:spcBef>
        <a:spcAft>
          <a:spcPct val="0"/>
        </a:spcAft>
        <a:defRPr sz="3600" kern="1200" cap="all" spc="300">
          <a:solidFill>
            <a:schemeClr val="tx1"/>
          </a:solidFill>
          <a:latin typeface="Arial" charset="0"/>
          <a:ea typeface="+mj-ea"/>
          <a:cs typeface="MS PGothic" charset="0"/>
        </a:defRPr>
      </a:lvl1pPr>
      <a:lvl2pPr algn="ctr" rtl="0" eaLnBrk="0" fontAlgn="base" hangingPunct="0">
        <a:spcBef>
          <a:spcPct val="0"/>
        </a:spcBef>
        <a:spcAft>
          <a:spcPct val="0"/>
        </a:spcAft>
        <a:defRPr sz="3600">
          <a:solidFill>
            <a:schemeClr val="tx1"/>
          </a:solidFill>
          <a:latin typeface="Arial" charset="0"/>
          <a:ea typeface="MS PGothic" pitchFamily="34" charset="-128"/>
          <a:cs typeface="MS PGothic" charset="0"/>
        </a:defRPr>
      </a:lvl2pPr>
      <a:lvl3pPr algn="ctr" rtl="0" eaLnBrk="0" fontAlgn="base" hangingPunct="0">
        <a:spcBef>
          <a:spcPct val="0"/>
        </a:spcBef>
        <a:spcAft>
          <a:spcPct val="0"/>
        </a:spcAft>
        <a:defRPr sz="3600">
          <a:solidFill>
            <a:schemeClr val="tx1"/>
          </a:solidFill>
          <a:latin typeface="Arial" charset="0"/>
          <a:ea typeface="MS PGothic" pitchFamily="34" charset="-128"/>
          <a:cs typeface="MS PGothic" charset="0"/>
        </a:defRPr>
      </a:lvl3pPr>
      <a:lvl4pPr algn="ctr" rtl="0" eaLnBrk="0" fontAlgn="base" hangingPunct="0">
        <a:spcBef>
          <a:spcPct val="0"/>
        </a:spcBef>
        <a:spcAft>
          <a:spcPct val="0"/>
        </a:spcAft>
        <a:defRPr sz="3600">
          <a:solidFill>
            <a:schemeClr val="tx1"/>
          </a:solidFill>
          <a:latin typeface="Arial" charset="0"/>
          <a:ea typeface="MS PGothic" pitchFamily="34" charset="-128"/>
          <a:cs typeface="MS PGothic" charset="0"/>
        </a:defRPr>
      </a:lvl4pPr>
      <a:lvl5pPr algn="ctr" rtl="0" eaLnBrk="0" fontAlgn="base" hangingPunct="0">
        <a:spcBef>
          <a:spcPct val="0"/>
        </a:spcBef>
        <a:spcAft>
          <a:spcPct val="0"/>
        </a:spcAft>
        <a:defRPr sz="3600">
          <a:solidFill>
            <a:schemeClr val="tx1"/>
          </a:solidFill>
          <a:latin typeface="Arial" charset="0"/>
          <a:ea typeface="MS PGothic" pitchFamily="34" charset="-128"/>
          <a:cs typeface="MS PGothic"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615950" algn="l" rtl="0" eaLnBrk="0" fontAlgn="base" hangingPunct="0">
        <a:lnSpc>
          <a:spcPct val="150000"/>
        </a:lnSpc>
        <a:spcBef>
          <a:spcPct val="20000"/>
        </a:spcBef>
        <a:spcAft>
          <a:spcPct val="0"/>
        </a:spcAft>
        <a:buFont typeface="Wingdings" pitchFamily="2" charset="2"/>
        <a:buChar char="v"/>
        <a:defRPr kern="1200">
          <a:solidFill>
            <a:schemeClr val="tx1"/>
          </a:solidFill>
          <a:latin typeface="Arial" charset="0"/>
          <a:ea typeface="+mn-ea"/>
          <a:cs typeface="MS PGothic" charset="0"/>
        </a:defRPr>
      </a:lvl1pPr>
      <a:lvl2pPr marL="742950" indent="-228600" algn="l" rtl="0" eaLnBrk="0" fontAlgn="base" hangingPunct="0">
        <a:spcBef>
          <a:spcPct val="20000"/>
        </a:spcBef>
        <a:spcAft>
          <a:spcPct val="0"/>
        </a:spcAft>
        <a:buFont typeface="Arial" pitchFamily="34" charset="0"/>
        <a:buChar char="•"/>
        <a:defRPr sz="1600" kern="1200">
          <a:solidFill>
            <a:schemeClr val="tx1"/>
          </a:solidFill>
          <a:latin typeface="Arial" charset="0"/>
          <a:ea typeface="+mn-ea"/>
          <a:cs typeface="MS PGothic" charset="0"/>
        </a:defRPr>
      </a:lvl2pPr>
      <a:lvl3pPr marL="1143000" indent="-228600" algn="l" rtl="0" eaLnBrk="0" fontAlgn="base" hangingPunct="0">
        <a:spcBef>
          <a:spcPct val="20000"/>
        </a:spcBef>
        <a:spcAft>
          <a:spcPct val="0"/>
        </a:spcAft>
        <a:buFont typeface="Arial" pitchFamily="34" charset="0"/>
        <a:buChar char="•"/>
        <a:defRPr sz="1400" kern="1200">
          <a:solidFill>
            <a:schemeClr val="tx1"/>
          </a:solidFill>
          <a:latin typeface="Arial" charset="0"/>
          <a:ea typeface="+mn-ea"/>
          <a:cs typeface="MS PGothic" charset="0"/>
        </a:defRPr>
      </a:lvl3pPr>
      <a:lvl4pPr marL="1600200" indent="-228600" algn="l" rtl="0" eaLnBrk="0" fontAlgn="base" hangingPunct="0">
        <a:spcBef>
          <a:spcPct val="20000"/>
        </a:spcBef>
        <a:spcAft>
          <a:spcPct val="0"/>
        </a:spcAft>
        <a:buFont typeface="Arial" pitchFamily="34" charset="0"/>
        <a:buChar char="•"/>
        <a:defRPr sz="1400" kern="1200">
          <a:solidFill>
            <a:schemeClr val="tx1"/>
          </a:solidFill>
          <a:latin typeface="Arial" charset="0"/>
          <a:ea typeface="+mn-ea"/>
          <a:cs typeface="MS PGothic" charset="0"/>
        </a:defRPr>
      </a:lvl4pPr>
      <a:lvl5pPr marL="2057400" indent="-228600" algn="l" rtl="0" eaLnBrk="0" fontAlgn="base" hangingPunct="0">
        <a:spcBef>
          <a:spcPct val="20000"/>
        </a:spcBef>
        <a:spcAft>
          <a:spcPct val="0"/>
        </a:spcAft>
        <a:buFont typeface="Arial" pitchFamily="34" charset="0"/>
        <a:buChar char="•"/>
        <a:defRPr sz="1400" kern="1200">
          <a:solidFill>
            <a:schemeClr val="tx1"/>
          </a:solidFill>
          <a:latin typeface="Arial" charset="0"/>
          <a:ea typeface="+mn-ea"/>
          <a:cs typeface="MS PGothic" charset="0"/>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file:///\\localhost\upload.wikimedia.org\wikipedia\commons\4\40\Flatiron_Building_NYC_c1903.jpg"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idx="4294967295"/>
          </p:nvPr>
        </p:nvSpPr>
        <p:spPr bwMode="auto">
          <a:xfrm>
            <a:off x="1371600" y="868363"/>
            <a:ext cx="6400800" cy="685800"/>
          </a:xfrm>
        </p:spPr>
        <p:txBody>
          <a:bodyPr wrap="square" numCol="1" compatLnSpc="1">
            <a:prstTxWarp prst="textNoShape">
              <a:avLst/>
            </a:prstTxWarp>
          </a:bodyPr>
          <a:lstStyle/>
          <a:p>
            <a:pPr>
              <a:defRPr/>
            </a:pPr>
            <a:r>
              <a:rPr lang="en-US" cap="none" dirty="0" smtClean="0">
                <a:latin typeface="Calisto MT" pitchFamily="18" charset="0"/>
                <a:cs typeface="+mj-cs"/>
              </a:rPr>
              <a:t>Community Help </a:t>
            </a:r>
          </a:p>
        </p:txBody>
      </p:sp>
      <p:sp>
        <p:nvSpPr>
          <p:cNvPr id="26627" name="Rectangle 3"/>
          <p:cNvSpPr>
            <a:spLocks noGrp="1"/>
          </p:cNvSpPr>
          <p:nvPr>
            <p:ph type="body" idx="4294967295"/>
          </p:nvPr>
        </p:nvSpPr>
        <p:spPr>
          <a:xfrm>
            <a:off x="1371600" y="1379538"/>
            <a:ext cx="6400800" cy="3429000"/>
          </a:xfrm>
        </p:spPr>
        <p:txBody>
          <a:bodyPr/>
          <a:lstStyle/>
          <a:p>
            <a:r>
              <a:rPr lang="en-US" b="1" smtClean="0">
                <a:latin typeface="Calisto MT" pitchFamily="18" charset="0"/>
              </a:rPr>
              <a:t>There were few government agencies provided aid like there are today</a:t>
            </a:r>
          </a:p>
          <a:p>
            <a:endParaRPr lang="en-US" b="1" smtClean="0">
              <a:latin typeface="Calisto MT" pitchFamily="18" charset="0"/>
            </a:endParaRPr>
          </a:p>
          <a:p>
            <a:r>
              <a:rPr lang="en-US" b="1" smtClean="0">
                <a:latin typeface="Calisto MT" pitchFamily="18" charset="0"/>
              </a:rPr>
              <a:t>Communities set up </a:t>
            </a:r>
            <a:r>
              <a:rPr lang="en-US" b="1" u="sng" smtClean="0">
                <a:latin typeface="Calisto MT" pitchFamily="18" charset="0"/>
              </a:rPr>
              <a:t>Benevolent societies: </a:t>
            </a:r>
            <a:r>
              <a:rPr lang="en-US" b="1" smtClean="0">
                <a:latin typeface="Calisto MT" pitchFamily="18" charset="0"/>
              </a:rPr>
              <a:t>provided support such as help in case of sickness, unemployment, or death. </a:t>
            </a:r>
          </a:p>
          <a:p>
            <a:r>
              <a:rPr lang="en-US" b="1" smtClean="0">
                <a:latin typeface="Calisto MT" pitchFamily="18" charset="0"/>
              </a:rPr>
              <a:t>Businesses offered small loans to immigrants to open up shops </a:t>
            </a:r>
          </a:p>
          <a:p>
            <a:r>
              <a:rPr lang="en-US" b="1" u="sng" smtClean="0">
                <a:latin typeface="Calisto MT" pitchFamily="18" charset="0"/>
              </a:rPr>
              <a:t>Settlement Houses </a:t>
            </a:r>
            <a:r>
              <a:rPr lang="en-US" b="1" smtClean="0">
                <a:latin typeface="Calisto MT" pitchFamily="18" charset="0"/>
              </a:rPr>
              <a:t>were set up, which offered education and social activities to poor immigrants. Ex. Hull House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blinds(horizontal)">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627">
                                            <p:txEl>
                                              <p:pRg st="2" end="2"/>
                                            </p:txEl>
                                          </p:spTgt>
                                        </p:tgtEl>
                                        <p:attrNameLst>
                                          <p:attrName>style.visibility</p:attrName>
                                        </p:attrNameLst>
                                      </p:cBhvr>
                                      <p:to>
                                        <p:strVal val="visible"/>
                                      </p:to>
                                    </p:set>
                                    <p:animEffect transition="in" filter="blinds(horizontal)">
                                      <p:cBhvr>
                                        <p:cTn id="12" dur="500"/>
                                        <p:tgtEl>
                                          <p:spTgt spid="2662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627">
                                            <p:txEl>
                                              <p:pRg st="3" end="3"/>
                                            </p:txEl>
                                          </p:spTgt>
                                        </p:tgtEl>
                                        <p:attrNameLst>
                                          <p:attrName>style.visibility</p:attrName>
                                        </p:attrNameLst>
                                      </p:cBhvr>
                                      <p:to>
                                        <p:strVal val="visible"/>
                                      </p:to>
                                    </p:set>
                                    <p:animEffect transition="in" filter="blinds(horizontal)">
                                      <p:cBhvr>
                                        <p:cTn id="17" dur="500"/>
                                        <p:tgtEl>
                                          <p:spTgt spid="2662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6627">
                                            <p:txEl>
                                              <p:pRg st="4" end="4"/>
                                            </p:txEl>
                                          </p:spTgt>
                                        </p:tgtEl>
                                        <p:attrNameLst>
                                          <p:attrName>style.visibility</p:attrName>
                                        </p:attrNameLst>
                                      </p:cBhvr>
                                      <p:to>
                                        <p:strVal val="visible"/>
                                      </p:to>
                                    </p:set>
                                    <p:animEffect transition="in" filter="blinds(horizontal)">
                                      <p:cBhvr>
                                        <p:cTn id="22" dur="5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bwMode="auto">
          <a:xfrm>
            <a:off x="5172075" y="1371600"/>
            <a:ext cx="2819400" cy="600075"/>
          </a:xfrm>
        </p:spPr>
        <p:txBody>
          <a:bodyPr wrap="square" numCol="1" compatLnSpc="1">
            <a:prstTxWarp prst="textNoShape">
              <a:avLst/>
            </a:prstTxWarp>
          </a:bodyPr>
          <a:lstStyle/>
          <a:p>
            <a:pPr eaLnBrk="1" hangingPunct="1"/>
            <a:r>
              <a:rPr lang="en-US" sz="2800" cap="none" smtClean="0">
                <a:latin typeface="Calisto MT" pitchFamily="18" charset="0"/>
              </a:rPr>
              <a:t>QUESTIONS OF THE DAY:</a:t>
            </a:r>
          </a:p>
        </p:txBody>
      </p:sp>
      <p:sp>
        <p:nvSpPr>
          <p:cNvPr id="26626" name="Text Placeholder 3"/>
          <p:cNvSpPr>
            <a:spLocks noGrp="1"/>
          </p:cNvSpPr>
          <p:nvPr>
            <p:ph type="body" sz="half" idx="2"/>
          </p:nvPr>
        </p:nvSpPr>
        <p:spPr>
          <a:xfrm>
            <a:off x="4953000" y="2100263"/>
            <a:ext cx="3276600" cy="3062287"/>
          </a:xfrm>
        </p:spPr>
        <p:txBody>
          <a:bodyPr/>
          <a:lstStyle/>
          <a:p>
            <a:pPr eaLnBrk="1" hangingPunct="1"/>
            <a:r>
              <a:rPr lang="en-US" sz="2000" b="1" smtClean="0">
                <a:latin typeface="Garamond" pitchFamily="18" charset="0"/>
              </a:rPr>
              <a:t>What factors influenced settlement in certain areas? </a:t>
            </a:r>
          </a:p>
          <a:p>
            <a:pPr eaLnBrk="1" hangingPunct="1"/>
            <a:endParaRPr lang="en-US" sz="2000" b="1" smtClean="0">
              <a:latin typeface="Garamond" pitchFamily="18" charset="0"/>
            </a:endParaRPr>
          </a:p>
          <a:p>
            <a:pPr eaLnBrk="1" hangingPunct="1"/>
            <a:r>
              <a:rPr lang="en-US" sz="2000" b="1" smtClean="0">
                <a:latin typeface="Garamond" pitchFamily="18" charset="0"/>
              </a:rPr>
              <a:t>What effect did new waves of immigrants have on urban areas? </a:t>
            </a:r>
          </a:p>
          <a:p>
            <a:pPr eaLnBrk="1" hangingPunct="1"/>
            <a:endParaRPr lang="en-US" sz="2000" b="1" smtClean="0">
              <a:latin typeface="Garamond" pitchFamily="18" charset="0"/>
            </a:endParaRPr>
          </a:p>
        </p:txBody>
      </p:sp>
      <p:pic>
        <p:nvPicPr>
          <p:cNvPr id="10246" name="Picture 6" descr="http://www.pbs.org/wgbh/buildingbig/wonder/structure/images/empireconstr1_skyscraper_1.jpg"/>
          <p:cNvPicPr>
            <a:picLocks noChangeAspect="1" noChangeArrowheads="1"/>
          </p:cNvPicPr>
          <p:nvPr/>
        </p:nvPicPr>
        <p:blipFill>
          <a:blip r:embed="rId2"/>
          <a:srcRect/>
          <a:stretch>
            <a:fillRect/>
          </a:stretch>
        </p:blipFill>
        <p:spPr bwMode="auto">
          <a:xfrm>
            <a:off x="607516" y="1563329"/>
            <a:ext cx="4388347" cy="29177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747713"/>
            <a:ext cx="6400800" cy="1295400"/>
          </a:xfrm>
        </p:spPr>
        <p:txBody>
          <a:bodyPr/>
          <a:lstStyle/>
          <a:p>
            <a:pPr>
              <a:defRPr/>
            </a:pPr>
            <a:r>
              <a:rPr lang="en-US" sz="2800" dirty="0" smtClean="0">
                <a:latin typeface="Calisto MT"/>
                <a:cs typeface="Calisto MT"/>
              </a:rPr>
              <a:t>Factors that influenced settlement</a:t>
            </a:r>
            <a:endParaRPr lang="en-US" sz="2800" dirty="0">
              <a:latin typeface="Calisto MT"/>
              <a:cs typeface="Calisto MT"/>
            </a:endParaRPr>
          </a:p>
        </p:txBody>
      </p:sp>
      <p:sp>
        <p:nvSpPr>
          <p:cNvPr id="3" name="Subtitle 2"/>
          <p:cNvSpPr>
            <a:spLocks noGrp="1"/>
          </p:cNvSpPr>
          <p:nvPr>
            <p:ph type="subTitle" idx="1"/>
          </p:nvPr>
        </p:nvSpPr>
        <p:spPr>
          <a:xfrm>
            <a:off x="1371600" y="2198688"/>
            <a:ext cx="6400800" cy="762000"/>
          </a:xfrm>
        </p:spPr>
        <p:txBody>
          <a:bodyPr/>
          <a:lstStyle/>
          <a:p>
            <a:pPr>
              <a:lnSpc>
                <a:spcPct val="130000"/>
              </a:lnSpc>
            </a:pPr>
            <a:r>
              <a:rPr lang="en-US" sz="1600" smtClean="0">
                <a:solidFill>
                  <a:srgbClr val="595959"/>
                </a:solidFill>
                <a:latin typeface="Arial" pitchFamily="34" charset="0"/>
              </a:rPr>
              <a:t>What is a </a:t>
            </a:r>
            <a:r>
              <a:rPr lang="en-US" altLang="en-US" sz="1600" smtClean="0">
                <a:solidFill>
                  <a:srgbClr val="595959"/>
                </a:solidFill>
                <a:latin typeface="Arial" pitchFamily="34" charset="0"/>
              </a:rPr>
              <a:t>“</a:t>
            </a:r>
            <a:r>
              <a:rPr lang="en-US" sz="1600" smtClean="0">
                <a:solidFill>
                  <a:srgbClr val="595959"/>
                </a:solidFill>
                <a:latin typeface="Arial" pitchFamily="34" charset="0"/>
              </a:rPr>
              <a:t>factor</a:t>
            </a:r>
            <a:r>
              <a:rPr lang="en-US" altLang="en-US" sz="1600" smtClean="0">
                <a:solidFill>
                  <a:srgbClr val="595959"/>
                </a:solidFill>
                <a:latin typeface="Arial" pitchFamily="34" charset="0"/>
              </a:rPr>
              <a:t>”</a:t>
            </a:r>
            <a:r>
              <a:rPr lang="en-US" sz="1600" smtClean="0">
                <a:solidFill>
                  <a:srgbClr val="595959"/>
                </a:solidFill>
                <a:latin typeface="Arial" pitchFamily="34" charset="0"/>
              </a:rPr>
              <a:t>? A circumstance that influences or contributes to a result or outcome</a:t>
            </a:r>
          </a:p>
        </p:txBody>
      </p:sp>
      <p:cxnSp>
        <p:nvCxnSpPr>
          <p:cNvPr id="5" name="Straight Connector 4"/>
          <p:cNvCxnSpPr/>
          <p:nvPr/>
        </p:nvCxnSpPr>
        <p:spPr>
          <a:xfrm>
            <a:off x="1371600" y="2043113"/>
            <a:ext cx="6400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p:cNvSpPr txBox="1">
            <a:spLocks noChangeArrowheads="1"/>
          </p:cNvSpPr>
          <p:nvPr/>
        </p:nvSpPr>
        <p:spPr bwMode="auto">
          <a:xfrm>
            <a:off x="376238" y="3495675"/>
            <a:ext cx="2609850" cy="400050"/>
          </a:xfrm>
          <a:prstGeom prst="rect">
            <a:avLst/>
          </a:prstGeom>
          <a:noFill/>
          <a:ln w="9525">
            <a:noFill/>
            <a:miter lim="800000"/>
            <a:headEnd/>
            <a:tailEnd/>
          </a:ln>
        </p:spPr>
        <p:txBody>
          <a:bodyPr>
            <a:spAutoFit/>
          </a:bodyPr>
          <a:lstStyle/>
          <a:p>
            <a:pPr algn="ctr"/>
            <a:r>
              <a:rPr lang="en-US" sz="2000" b="1"/>
              <a:t> 1) FAMILY</a:t>
            </a:r>
          </a:p>
        </p:txBody>
      </p:sp>
      <p:sp>
        <p:nvSpPr>
          <p:cNvPr id="7" name="TextBox 6"/>
          <p:cNvSpPr txBox="1">
            <a:spLocks noChangeArrowheads="1"/>
          </p:cNvSpPr>
          <p:nvPr/>
        </p:nvSpPr>
        <p:spPr bwMode="auto">
          <a:xfrm>
            <a:off x="827088" y="3937000"/>
            <a:ext cx="1831975" cy="1200150"/>
          </a:xfrm>
          <a:prstGeom prst="rect">
            <a:avLst/>
          </a:prstGeom>
          <a:noFill/>
          <a:ln w="9525">
            <a:noFill/>
            <a:miter lim="800000"/>
            <a:headEnd/>
            <a:tailEnd/>
          </a:ln>
        </p:spPr>
        <p:txBody>
          <a:bodyPr>
            <a:spAutoFit/>
          </a:bodyPr>
          <a:lstStyle/>
          <a:p>
            <a:pPr algn="ctr"/>
            <a:r>
              <a:rPr lang="en-US" b="1"/>
              <a:t>How? Many immigrants settled where family was. </a:t>
            </a:r>
          </a:p>
        </p:txBody>
      </p:sp>
      <p:sp>
        <p:nvSpPr>
          <p:cNvPr id="8" name="TextBox 7"/>
          <p:cNvSpPr txBox="1">
            <a:spLocks noChangeArrowheads="1"/>
          </p:cNvSpPr>
          <p:nvPr/>
        </p:nvSpPr>
        <p:spPr bwMode="auto">
          <a:xfrm>
            <a:off x="2201863" y="3503613"/>
            <a:ext cx="2609850" cy="400050"/>
          </a:xfrm>
          <a:prstGeom prst="rect">
            <a:avLst/>
          </a:prstGeom>
          <a:noFill/>
          <a:ln w="9525">
            <a:noFill/>
            <a:miter lim="800000"/>
            <a:headEnd/>
            <a:tailEnd/>
          </a:ln>
        </p:spPr>
        <p:txBody>
          <a:bodyPr>
            <a:spAutoFit/>
          </a:bodyPr>
          <a:lstStyle/>
          <a:p>
            <a:pPr algn="ctr"/>
            <a:r>
              <a:rPr lang="en-US" sz="2000" b="1"/>
              <a:t> 2) JOBS</a:t>
            </a:r>
          </a:p>
        </p:txBody>
      </p:sp>
      <p:sp>
        <p:nvSpPr>
          <p:cNvPr id="9" name="TextBox 8"/>
          <p:cNvSpPr txBox="1">
            <a:spLocks noChangeArrowheads="1"/>
          </p:cNvSpPr>
          <p:nvPr/>
        </p:nvSpPr>
        <p:spPr bwMode="auto">
          <a:xfrm>
            <a:off x="2589213" y="3890963"/>
            <a:ext cx="2024062" cy="1477962"/>
          </a:xfrm>
          <a:prstGeom prst="rect">
            <a:avLst/>
          </a:prstGeom>
          <a:noFill/>
          <a:ln w="9525">
            <a:noFill/>
            <a:miter lim="800000"/>
            <a:headEnd/>
            <a:tailEnd/>
          </a:ln>
        </p:spPr>
        <p:txBody>
          <a:bodyPr>
            <a:spAutoFit/>
          </a:bodyPr>
          <a:lstStyle/>
          <a:p>
            <a:pPr algn="ctr"/>
            <a:r>
              <a:rPr lang="en-US" b="1"/>
              <a:t> How? Immigrants needed work. Factories were located in cities= settlement in cities</a:t>
            </a:r>
          </a:p>
        </p:txBody>
      </p:sp>
      <p:sp>
        <p:nvSpPr>
          <p:cNvPr id="10" name="TextBox 9"/>
          <p:cNvSpPr txBox="1">
            <a:spLocks noChangeArrowheads="1"/>
          </p:cNvSpPr>
          <p:nvPr/>
        </p:nvSpPr>
        <p:spPr bwMode="auto">
          <a:xfrm>
            <a:off x="4127500" y="3503613"/>
            <a:ext cx="2609850" cy="400050"/>
          </a:xfrm>
          <a:prstGeom prst="rect">
            <a:avLst/>
          </a:prstGeom>
          <a:noFill/>
          <a:ln w="9525">
            <a:noFill/>
            <a:miter lim="800000"/>
            <a:headEnd/>
            <a:tailEnd/>
          </a:ln>
        </p:spPr>
        <p:txBody>
          <a:bodyPr>
            <a:spAutoFit/>
          </a:bodyPr>
          <a:lstStyle/>
          <a:p>
            <a:pPr algn="ctr"/>
            <a:r>
              <a:rPr lang="en-US" sz="2000" b="1"/>
              <a:t> 3) MONEY</a:t>
            </a:r>
          </a:p>
        </p:txBody>
      </p:sp>
      <p:sp>
        <p:nvSpPr>
          <p:cNvPr id="11" name="TextBox 10"/>
          <p:cNvSpPr txBox="1">
            <a:spLocks noChangeArrowheads="1"/>
          </p:cNvSpPr>
          <p:nvPr/>
        </p:nvSpPr>
        <p:spPr bwMode="auto">
          <a:xfrm>
            <a:off x="4424363" y="3797300"/>
            <a:ext cx="2312987" cy="1754188"/>
          </a:xfrm>
          <a:prstGeom prst="rect">
            <a:avLst/>
          </a:prstGeom>
          <a:noFill/>
          <a:ln w="9525">
            <a:noFill/>
            <a:miter lim="800000"/>
            <a:headEnd/>
            <a:tailEnd/>
          </a:ln>
        </p:spPr>
        <p:txBody>
          <a:bodyPr>
            <a:spAutoFit/>
          </a:bodyPr>
          <a:lstStyle/>
          <a:p>
            <a:pPr algn="ctr"/>
            <a:r>
              <a:rPr lang="en-US" b="1"/>
              <a:t>How? Many immigrants were poor, lived with families in overcrowded and poor neighborhoods.</a:t>
            </a:r>
          </a:p>
        </p:txBody>
      </p:sp>
      <p:sp>
        <p:nvSpPr>
          <p:cNvPr id="12" name="TextBox 11"/>
          <p:cNvSpPr txBox="1">
            <a:spLocks noChangeArrowheads="1"/>
          </p:cNvSpPr>
          <p:nvPr/>
        </p:nvSpPr>
        <p:spPr bwMode="auto">
          <a:xfrm>
            <a:off x="6065838" y="3498850"/>
            <a:ext cx="2609850" cy="400050"/>
          </a:xfrm>
          <a:prstGeom prst="rect">
            <a:avLst/>
          </a:prstGeom>
          <a:noFill/>
          <a:ln w="9525">
            <a:noFill/>
            <a:miter lim="800000"/>
            <a:headEnd/>
            <a:tailEnd/>
          </a:ln>
        </p:spPr>
        <p:txBody>
          <a:bodyPr>
            <a:spAutoFit/>
          </a:bodyPr>
          <a:lstStyle/>
          <a:p>
            <a:pPr algn="ctr"/>
            <a:r>
              <a:rPr lang="en-US" sz="2000" b="1"/>
              <a:t> 4) LOCATION</a:t>
            </a:r>
          </a:p>
        </p:txBody>
      </p:sp>
      <p:sp>
        <p:nvSpPr>
          <p:cNvPr id="13" name="TextBox 12"/>
          <p:cNvSpPr txBox="1">
            <a:spLocks noChangeArrowheads="1"/>
          </p:cNvSpPr>
          <p:nvPr/>
        </p:nvSpPr>
        <p:spPr bwMode="auto">
          <a:xfrm>
            <a:off x="6145213" y="3841750"/>
            <a:ext cx="2609850" cy="1200150"/>
          </a:xfrm>
          <a:prstGeom prst="rect">
            <a:avLst/>
          </a:prstGeom>
          <a:noFill/>
          <a:ln w="9525">
            <a:noFill/>
            <a:miter lim="800000"/>
            <a:headEnd/>
            <a:tailEnd/>
          </a:ln>
        </p:spPr>
        <p:txBody>
          <a:bodyPr>
            <a:spAutoFit/>
          </a:bodyPr>
          <a:lstStyle/>
          <a:p>
            <a:pPr algn="ctr"/>
            <a:r>
              <a:rPr lang="en-US" b="1"/>
              <a:t> How? </a:t>
            </a:r>
          </a:p>
          <a:p>
            <a:pPr algn="ctr"/>
            <a:r>
              <a:rPr lang="en-US" b="1"/>
              <a:t>NYC- close to Ellis Island </a:t>
            </a:r>
          </a:p>
          <a:p>
            <a:pPr algn="ctr"/>
            <a:r>
              <a:rPr lang="en-US" b="1"/>
              <a:t>Chicago- railroads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P spid="9" grpId="0"/>
      <p:bldP spid="10"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639763"/>
            <a:ext cx="6400800" cy="1295400"/>
          </a:xfrm>
        </p:spPr>
        <p:txBody>
          <a:bodyPr/>
          <a:lstStyle/>
          <a:p>
            <a:pPr>
              <a:defRPr/>
            </a:pPr>
            <a:r>
              <a:rPr lang="en-US" sz="2800" dirty="0" smtClean="0">
                <a:latin typeface="Calisto MT"/>
                <a:cs typeface="Calisto MT"/>
              </a:rPr>
              <a:t>Effects of Immigration on Urban Areas</a:t>
            </a:r>
            <a:endParaRPr lang="en-US" sz="2800" dirty="0">
              <a:latin typeface="Calisto MT"/>
              <a:cs typeface="Calisto MT"/>
            </a:endParaRPr>
          </a:p>
        </p:txBody>
      </p:sp>
      <p:sp>
        <p:nvSpPr>
          <p:cNvPr id="3" name="Subtitle 2"/>
          <p:cNvSpPr>
            <a:spLocks noGrp="1"/>
          </p:cNvSpPr>
          <p:nvPr>
            <p:ph type="subTitle" idx="1"/>
          </p:nvPr>
        </p:nvSpPr>
        <p:spPr>
          <a:xfrm>
            <a:off x="1371600" y="1782763"/>
            <a:ext cx="6400800" cy="762000"/>
          </a:xfrm>
        </p:spPr>
        <p:txBody>
          <a:bodyPr/>
          <a:lstStyle/>
          <a:p>
            <a:pPr>
              <a:buFont typeface="Wingdings" charset="0"/>
              <a:buNone/>
              <a:defRPr/>
            </a:pPr>
            <a:r>
              <a:rPr lang="en-US" sz="2400" dirty="0" smtClean="0">
                <a:latin typeface="Calisto MT"/>
                <a:cs typeface="Calisto MT"/>
              </a:rPr>
              <a:t>Effect 1: </a:t>
            </a:r>
            <a:r>
              <a:rPr lang="en-US" sz="2400" u="sng" dirty="0" smtClean="0">
                <a:latin typeface="Calisto MT"/>
                <a:cs typeface="Calisto MT"/>
              </a:rPr>
              <a:t>Growth of Cities </a:t>
            </a:r>
            <a:endParaRPr lang="en-US" sz="2400" u="sng" dirty="0">
              <a:latin typeface="Calisto MT"/>
              <a:cs typeface="Calisto MT"/>
            </a:endParaRPr>
          </a:p>
        </p:txBody>
      </p:sp>
      <p:cxnSp>
        <p:nvCxnSpPr>
          <p:cNvPr id="5" name="Straight Connector 4"/>
          <p:cNvCxnSpPr/>
          <p:nvPr/>
        </p:nvCxnSpPr>
        <p:spPr>
          <a:xfrm>
            <a:off x="1371600" y="1944688"/>
            <a:ext cx="6400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3175000" y="2392363"/>
            <a:ext cx="5238750" cy="4246562"/>
          </a:xfrm>
          <a:prstGeom prst="rect">
            <a:avLst/>
          </a:prstGeom>
          <a:solidFill>
            <a:schemeClr val="bg2"/>
          </a:solidFill>
        </p:spPr>
        <p:txBody>
          <a:bodyPr>
            <a:spAutoFit/>
          </a:bodyPr>
          <a:lstStyle/>
          <a:p>
            <a:pPr>
              <a:defRPr/>
            </a:pPr>
            <a:r>
              <a:rPr lang="en-US" dirty="0">
                <a:latin typeface="Garamond" charset="0"/>
                <a:ea typeface="MS PGothic" charset="0"/>
              </a:rPr>
              <a:t>-With </a:t>
            </a:r>
            <a:r>
              <a:rPr lang="en-US" u="sng" dirty="0">
                <a:latin typeface="Garamond" charset="0"/>
                <a:ea typeface="MS PGothic" charset="0"/>
              </a:rPr>
              <a:t>the population rapidly growing</a:t>
            </a:r>
            <a:r>
              <a:rPr lang="en-US" dirty="0">
                <a:latin typeface="Garamond" charset="0"/>
                <a:ea typeface="MS PGothic" charset="0"/>
              </a:rPr>
              <a:t>, cities faced many challenges.</a:t>
            </a:r>
          </a:p>
          <a:p>
            <a:pPr>
              <a:defRPr/>
            </a:pPr>
            <a:endParaRPr lang="en-US" dirty="0">
              <a:latin typeface="Garamond" charset="0"/>
              <a:ea typeface="MS PGothic" charset="0"/>
            </a:endParaRPr>
          </a:p>
          <a:p>
            <a:pPr marL="285750" indent="-285750">
              <a:buFontTx/>
              <a:buChar char="-"/>
              <a:defRPr/>
            </a:pPr>
            <a:r>
              <a:rPr lang="en-US" b="1" dirty="0">
                <a:latin typeface="Garamond" charset="0"/>
                <a:ea typeface="MS PGothic" charset="0"/>
              </a:rPr>
              <a:t>Where will everyone live? </a:t>
            </a:r>
            <a:r>
              <a:rPr lang="en-US" u="sng" dirty="0">
                <a:latin typeface="Garamond" charset="0"/>
                <a:ea typeface="MS PGothic" charset="0"/>
              </a:rPr>
              <a:t>Skyscrapers </a:t>
            </a:r>
            <a:r>
              <a:rPr lang="en-US" dirty="0">
                <a:latin typeface="Garamond" charset="0"/>
                <a:ea typeface="MS PGothic" charset="0"/>
              </a:rPr>
              <a:t>begin to be built because of a</a:t>
            </a:r>
            <a:r>
              <a:rPr lang="en-US" u="sng" dirty="0">
                <a:latin typeface="Garamond" charset="0"/>
                <a:ea typeface="MS PGothic" charset="0"/>
              </a:rPr>
              <a:t> lack of space to house people.*Suburbs- neighborhoods outside the city </a:t>
            </a:r>
            <a:r>
              <a:rPr lang="en-US" dirty="0">
                <a:latin typeface="Garamond" charset="0"/>
                <a:ea typeface="MS PGothic" charset="0"/>
              </a:rPr>
              <a:t>were created</a:t>
            </a:r>
            <a:endParaRPr lang="en-US" u="sng" dirty="0">
              <a:latin typeface="Garamond" charset="0"/>
              <a:ea typeface="MS PGothic" charset="0"/>
            </a:endParaRPr>
          </a:p>
          <a:p>
            <a:pPr marL="285750" indent="-285750">
              <a:buFontTx/>
              <a:buChar char="-"/>
              <a:defRPr/>
            </a:pPr>
            <a:r>
              <a:rPr lang="en-US" u="sng" dirty="0">
                <a:latin typeface="Garamond" charset="0"/>
                <a:ea typeface="MS PGothic" charset="0"/>
              </a:rPr>
              <a:t>Steel</a:t>
            </a:r>
            <a:r>
              <a:rPr lang="en-US" dirty="0">
                <a:latin typeface="Garamond" charset="0"/>
                <a:ea typeface="MS PGothic" charset="0"/>
              </a:rPr>
              <a:t> became extremely important in the supporting heavy building structures. </a:t>
            </a:r>
          </a:p>
          <a:p>
            <a:pPr marL="285750" indent="-285750">
              <a:buFontTx/>
              <a:buChar char="-"/>
              <a:defRPr/>
            </a:pPr>
            <a:endParaRPr lang="en-US" dirty="0">
              <a:latin typeface="Garamond" charset="0"/>
              <a:ea typeface="MS PGothic" charset="0"/>
            </a:endParaRPr>
          </a:p>
          <a:p>
            <a:pPr marL="285750" indent="-285750">
              <a:buFontTx/>
              <a:buChar char="-"/>
              <a:defRPr/>
            </a:pPr>
            <a:r>
              <a:rPr lang="en-US" b="1" dirty="0">
                <a:latin typeface="Garamond" charset="0"/>
                <a:ea typeface="MS PGothic" charset="0"/>
              </a:rPr>
              <a:t>How will everyone get around? </a:t>
            </a:r>
            <a:r>
              <a:rPr lang="en-US" dirty="0">
                <a:latin typeface="Garamond" charset="0"/>
                <a:ea typeface="MS PGothic" charset="0"/>
              </a:rPr>
              <a:t>With more people being able to live and work in cities, </a:t>
            </a:r>
            <a:r>
              <a:rPr lang="en-US" u="sng" dirty="0">
                <a:latin typeface="Garamond" charset="0"/>
                <a:ea typeface="MS PGothic" charset="0"/>
              </a:rPr>
              <a:t>mass transit </a:t>
            </a:r>
            <a:r>
              <a:rPr lang="en-US" dirty="0">
                <a:latin typeface="Garamond" charset="0"/>
                <a:ea typeface="MS PGothic" charset="0"/>
              </a:rPr>
              <a:t>began. </a:t>
            </a:r>
          </a:p>
          <a:p>
            <a:pPr marL="285750" indent="-285750">
              <a:buFontTx/>
              <a:buChar char="-"/>
              <a:defRPr/>
            </a:pPr>
            <a:r>
              <a:rPr lang="en-US" u="sng" dirty="0">
                <a:latin typeface="Garamond" charset="0"/>
                <a:ea typeface="MS PGothic" charset="0"/>
              </a:rPr>
              <a:t>Cable cars, electric trolleys, underground subways. </a:t>
            </a:r>
          </a:p>
          <a:p>
            <a:pPr>
              <a:defRPr/>
            </a:pPr>
            <a:endParaRPr lang="en-US" dirty="0">
              <a:latin typeface="Garamond" charset="0"/>
              <a:ea typeface="MS PGothic" charset="0"/>
            </a:endParaRPr>
          </a:p>
        </p:txBody>
      </p:sp>
      <p:pic>
        <p:nvPicPr>
          <p:cNvPr id="14" name="Picture 13" descr="File:Flatiron Building NYC c1903.jpg">
            <a:hlinkClick r:id="rId2"/>
          </p:cNvPr>
          <p:cNvPicPr>
            <a:picLocks noChangeAspect="1" noChangeArrowheads="1"/>
          </p:cNvPicPr>
          <p:nvPr/>
        </p:nvPicPr>
        <p:blipFill>
          <a:blip r:embed="rId3"/>
          <a:srcRect/>
          <a:stretch>
            <a:fillRect/>
          </a:stretch>
        </p:blipFill>
        <p:spPr bwMode="auto">
          <a:xfrm>
            <a:off x="200431" y="2084643"/>
            <a:ext cx="2756207" cy="358906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3"/>
          <p:cNvPicPr>
            <a:picLocks noChangeAspect="1"/>
          </p:cNvPicPr>
          <p:nvPr/>
        </p:nvPicPr>
        <p:blipFill>
          <a:blip r:embed="rId2"/>
          <a:srcRect/>
          <a:stretch>
            <a:fillRect/>
          </a:stretch>
        </p:blipFill>
        <p:spPr bwMode="auto">
          <a:xfrm>
            <a:off x="1397000" y="1003300"/>
            <a:ext cx="6350000" cy="483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6100" y="146050"/>
            <a:ext cx="7931150" cy="1295400"/>
          </a:xfrm>
        </p:spPr>
        <p:txBody>
          <a:bodyPr/>
          <a:lstStyle/>
          <a:p>
            <a:pPr>
              <a:defRPr/>
            </a:pPr>
            <a:r>
              <a:rPr lang="en-US" sz="1800" dirty="0" smtClean="0">
                <a:latin typeface="Calisto MT"/>
                <a:cs typeface="Calisto MT"/>
              </a:rPr>
              <a:t>Effects of Immigration on Urban Areas</a:t>
            </a:r>
            <a:endParaRPr lang="en-US" sz="1800" dirty="0">
              <a:latin typeface="Calisto MT"/>
              <a:cs typeface="Calisto MT"/>
            </a:endParaRPr>
          </a:p>
        </p:txBody>
      </p:sp>
      <p:sp>
        <p:nvSpPr>
          <p:cNvPr id="3" name="Subtitle 2"/>
          <p:cNvSpPr>
            <a:spLocks noGrp="1"/>
          </p:cNvSpPr>
          <p:nvPr>
            <p:ph type="subTitle" idx="1"/>
          </p:nvPr>
        </p:nvSpPr>
        <p:spPr>
          <a:xfrm>
            <a:off x="2184400" y="1392238"/>
            <a:ext cx="6400800" cy="762000"/>
          </a:xfrm>
        </p:spPr>
        <p:txBody>
          <a:bodyPr/>
          <a:lstStyle/>
          <a:p>
            <a:pPr>
              <a:buFont typeface="Wingdings" charset="0"/>
              <a:buNone/>
              <a:defRPr/>
            </a:pPr>
            <a:r>
              <a:rPr lang="en-US" sz="2400" dirty="0" smtClean="0">
                <a:latin typeface="Calisto MT"/>
                <a:cs typeface="Calisto MT"/>
              </a:rPr>
              <a:t>Effect 2: </a:t>
            </a:r>
            <a:r>
              <a:rPr lang="en-US" sz="2400" u="sng" dirty="0" smtClean="0">
                <a:latin typeface="Calisto MT"/>
                <a:cs typeface="Calisto MT"/>
              </a:rPr>
              <a:t>Growth of Public Projects</a:t>
            </a:r>
            <a:endParaRPr lang="en-US" sz="2400" u="sng" dirty="0">
              <a:latin typeface="Calisto MT"/>
              <a:cs typeface="Calisto MT"/>
            </a:endParaRPr>
          </a:p>
        </p:txBody>
      </p:sp>
      <p:cxnSp>
        <p:nvCxnSpPr>
          <p:cNvPr id="5" name="Straight Connector 4"/>
          <p:cNvCxnSpPr/>
          <p:nvPr/>
        </p:nvCxnSpPr>
        <p:spPr>
          <a:xfrm>
            <a:off x="1371600" y="1617663"/>
            <a:ext cx="6400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3789363" y="2005013"/>
            <a:ext cx="5238750" cy="3692525"/>
          </a:xfrm>
          <a:prstGeom prst="rect">
            <a:avLst/>
          </a:prstGeom>
          <a:solidFill>
            <a:schemeClr val="bg2"/>
          </a:solidFill>
        </p:spPr>
        <p:txBody>
          <a:bodyPr>
            <a:spAutoFit/>
          </a:bodyPr>
          <a:lstStyle/>
          <a:p>
            <a:r>
              <a:rPr lang="en-US"/>
              <a:t>-With little space for </a:t>
            </a:r>
            <a:r>
              <a:rPr lang="en-US" u="sng"/>
              <a:t>relaxation</a:t>
            </a:r>
            <a:r>
              <a:rPr lang="en-US"/>
              <a:t>, in 1857 New York City dedicated a 700 acre plot of land to build </a:t>
            </a:r>
            <a:r>
              <a:rPr lang="en-US" u="sng"/>
              <a:t>Central Park. Frederick Law Olmsted </a:t>
            </a:r>
            <a:r>
              <a:rPr lang="en-US"/>
              <a:t>became the architect after winning a competition.</a:t>
            </a:r>
          </a:p>
          <a:p>
            <a:endParaRPr lang="en-US" u="sng"/>
          </a:p>
          <a:p>
            <a:pPr>
              <a:buFontTx/>
              <a:buChar char="-"/>
            </a:pPr>
            <a:r>
              <a:rPr lang="en-US" u="sng"/>
              <a:t>The Brooklyn Bridge </a:t>
            </a:r>
            <a:r>
              <a:rPr lang="en-US"/>
              <a:t>was finished in 1883 and built by German immigrants </a:t>
            </a:r>
            <a:r>
              <a:rPr lang="en-US" u="sng"/>
              <a:t> John and Washington Roebling. </a:t>
            </a:r>
          </a:p>
          <a:p>
            <a:pPr>
              <a:buFontTx/>
              <a:buChar char="-"/>
            </a:pPr>
            <a:endParaRPr lang="en-US" u="sng"/>
          </a:p>
          <a:p>
            <a:pPr>
              <a:buFontTx/>
              <a:buChar char="-"/>
            </a:pPr>
            <a:r>
              <a:rPr lang="en-US" u="sng"/>
              <a:t>Mass Culture (cultural or leisure activities)</a:t>
            </a:r>
            <a:r>
              <a:rPr lang="en-US"/>
              <a:t>also began to develop. Ex- 1904 St. Louis World</a:t>
            </a:r>
            <a:r>
              <a:rPr lang="en-US" altLang="en-US"/>
              <a:t>’</a:t>
            </a:r>
            <a:r>
              <a:rPr lang="en-US"/>
              <a:t>s Fair, Coney Island, Department Stores </a:t>
            </a:r>
          </a:p>
          <a:p>
            <a:endParaRPr lang="en-US"/>
          </a:p>
        </p:txBody>
      </p:sp>
      <p:pic>
        <p:nvPicPr>
          <p:cNvPr id="7" name="Picture 6"/>
          <p:cNvPicPr>
            <a:picLocks noChangeAspect="1"/>
          </p:cNvPicPr>
          <p:nvPr/>
        </p:nvPicPr>
        <p:blipFill>
          <a:blip r:embed="rId2"/>
          <a:stretch>
            <a:fillRect/>
          </a:stretch>
        </p:blipFill>
        <p:spPr>
          <a:xfrm>
            <a:off x="545688" y="1616905"/>
            <a:ext cx="1342908" cy="45231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a:stretch>
            <a:fillRect/>
          </a:stretch>
        </p:blipFill>
        <p:spPr>
          <a:xfrm>
            <a:off x="1450973" y="2878025"/>
            <a:ext cx="2000927" cy="26679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5149313" cy="386198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3"/>
          <a:stretch>
            <a:fillRect/>
          </a:stretch>
        </p:blipFill>
        <p:spPr>
          <a:xfrm>
            <a:off x="444473" y="4221177"/>
            <a:ext cx="3327400" cy="243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a:stretch>
            <a:fillRect/>
          </a:stretch>
        </p:blipFill>
        <p:spPr>
          <a:xfrm>
            <a:off x="5461112" y="226757"/>
            <a:ext cx="3524142" cy="25536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5"/>
          <a:stretch>
            <a:fillRect/>
          </a:stretch>
        </p:blipFill>
        <p:spPr>
          <a:xfrm>
            <a:off x="4152649" y="3443698"/>
            <a:ext cx="4832605" cy="321587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6100" y="146050"/>
            <a:ext cx="7931150" cy="1295400"/>
          </a:xfrm>
        </p:spPr>
        <p:txBody>
          <a:bodyPr/>
          <a:lstStyle/>
          <a:p>
            <a:pPr>
              <a:defRPr/>
            </a:pPr>
            <a:r>
              <a:rPr lang="en-US" sz="1800" dirty="0" smtClean="0">
                <a:latin typeface="Calisto MT"/>
                <a:cs typeface="Calisto MT"/>
              </a:rPr>
              <a:t>Effects of Immigration on Urban Areas</a:t>
            </a:r>
            <a:endParaRPr lang="en-US" sz="1800" dirty="0">
              <a:latin typeface="Calisto MT"/>
              <a:cs typeface="Calisto MT"/>
            </a:endParaRPr>
          </a:p>
        </p:txBody>
      </p:sp>
      <p:sp>
        <p:nvSpPr>
          <p:cNvPr id="3" name="Subtitle 2"/>
          <p:cNvSpPr>
            <a:spLocks noGrp="1"/>
          </p:cNvSpPr>
          <p:nvPr>
            <p:ph type="subTitle" idx="1"/>
          </p:nvPr>
        </p:nvSpPr>
        <p:spPr>
          <a:xfrm>
            <a:off x="1530350" y="1392238"/>
            <a:ext cx="6400800" cy="762000"/>
          </a:xfrm>
        </p:spPr>
        <p:txBody>
          <a:bodyPr/>
          <a:lstStyle/>
          <a:p>
            <a:pPr>
              <a:buFont typeface="Wingdings" charset="0"/>
              <a:buNone/>
              <a:defRPr/>
            </a:pPr>
            <a:r>
              <a:rPr lang="en-US" sz="2400" dirty="0" smtClean="0">
                <a:latin typeface="Calisto MT"/>
                <a:cs typeface="Calisto MT"/>
              </a:rPr>
              <a:t>Effect 3: </a:t>
            </a:r>
            <a:r>
              <a:rPr lang="en-US" sz="2400" u="sng" dirty="0" smtClean="0">
                <a:latin typeface="Calisto MT"/>
                <a:cs typeface="Calisto MT"/>
              </a:rPr>
              <a:t>Urban Problems</a:t>
            </a:r>
            <a:endParaRPr lang="en-US" sz="2400" u="sng" dirty="0">
              <a:latin typeface="Calisto MT"/>
              <a:cs typeface="Calisto MT"/>
            </a:endParaRPr>
          </a:p>
        </p:txBody>
      </p:sp>
      <p:cxnSp>
        <p:nvCxnSpPr>
          <p:cNvPr id="5" name="Straight Connector 4"/>
          <p:cNvCxnSpPr/>
          <p:nvPr/>
        </p:nvCxnSpPr>
        <p:spPr>
          <a:xfrm>
            <a:off x="1371600" y="1617663"/>
            <a:ext cx="6400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3789363" y="2005013"/>
            <a:ext cx="5238750" cy="4246562"/>
          </a:xfrm>
          <a:prstGeom prst="rect">
            <a:avLst/>
          </a:prstGeom>
          <a:solidFill>
            <a:schemeClr val="bg2"/>
          </a:solidFill>
        </p:spPr>
        <p:txBody>
          <a:bodyPr>
            <a:spAutoFit/>
          </a:bodyPr>
          <a:lstStyle/>
          <a:p>
            <a:r>
              <a:rPr lang="en-US"/>
              <a:t>-In </a:t>
            </a:r>
            <a:r>
              <a:rPr lang="en-US" u="sng"/>
              <a:t>1889, Jacob Riis </a:t>
            </a:r>
            <a:r>
              <a:rPr lang="en-US"/>
              <a:t>published an account of city life called </a:t>
            </a:r>
            <a:r>
              <a:rPr lang="en-US" altLang="en-US"/>
              <a:t>“</a:t>
            </a:r>
            <a:r>
              <a:rPr lang="en-US" altLang="ja-JP" u="sng"/>
              <a:t>How The Other Half Lives.</a:t>
            </a:r>
            <a:r>
              <a:rPr lang="en-US" altLang="en-US" u="sng"/>
              <a:t>”</a:t>
            </a:r>
            <a:r>
              <a:rPr lang="en-US" altLang="ja-JP" u="sng"/>
              <a:t> </a:t>
            </a:r>
            <a:r>
              <a:rPr lang="en-US" altLang="ja-JP"/>
              <a:t>It included over 100 pictures of tenements in the lower east side. </a:t>
            </a:r>
          </a:p>
          <a:p>
            <a:endParaRPr lang="en-US" u="sng"/>
          </a:p>
          <a:p>
            <a:pPr>
              <a:buFontTx/>
              <a:buChar char="-"/>
            </a:pPr>
            <a:r>
              <a:rPr lang="en-US" u="sng"/>
              <a:t>Sanitation Problems- no collection of garbage</a:t>
            </a:r>
          </a:p>
          <a:p>
            <a:pPr>
              <a:buFontTx/>
              <a:buChar char="-"/>
            </a:pPr>
            <a:r>
              <a:rPr lang="en-US" u="sng"/>
              <a:t>Running water/ clean water was scarce</a:t>
            </a:r>
          </a:p>
          <a:p>
            <a:pPr>
              <a:buFontTx/>
              <a:buChar char="-"/>
            </a:pPr>
            <a:r>
              <a:rPr lang="en-US" u="sng"/>
              <a:t>Air pollution</a:t>
            </a:r>
          </a:p>
          <a:p>
            <a:pPr>
              <a:buFontTx/>
              <a:buChar char="-"/>
            </a:pPr>
            <a:r>
              <a:rPr lang="en-US" u="sng"/>
              <a:t>No laws requiring fire escapes. </a:t>
            </a:r>
          </a:p>
          <a:p>
            <a:endParaRPr lang="en-US" u="sng"/>
          </a:p>
          <a:p>
            <a:pPr>
              <a:buFontTx/>
              <a:buChar char="-"/>
            </a:pPr>
            <a:r>
              <a:rPr lang="en-US" b="1"/>
              <a:t>"Long ago, ... it was said that 'one half of the world does not know how the other half lives.' ... It did not know because it did not care ... until some flagrant outrage on decency and the health of the community aroused it to noisy but ephemeral indignation.</a:t>
            </a:r>
            <a:r>
              <a:rPr lang="en-US" altLang="en-US" b="1"/>
              <a:t>”</a:t>
            </a:r>
            <a:r>
              <a:rPr lang="en-US" b="1"/>
              <a:t> - Jacob Riis</a:t>
            </a:r>
            <a:endParaRPr lang="en-US"/>
          </a:p>
        </p:txBody>
      </p:sp>
      <p:pic>
        <p:nvPicPr>
          <p:cNvPr id="32773" name="Picture 7"/>
          <p:cNvPicPr>
            <a:picLocks noChangeAspect="1"/>
          </p:cNvPicPr>
          <p:nvPr/>
        </p:nvPicPr>
        <p:blipFill>
          <a:blip r:embed="rId2"/>
          <a:srcRect/>
          <a:stretch>
            <a:fillRect/>
          </a:stretch>
        </p:blipFill>
        <p:spPr bwMode="auto">
          <a:xfrm>
            <a:off x="144463" y="2227263"/>
            <a:ext cx="3644900" cy="28717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6100" y="146050"/>
            <a:ext cx="7931150" cy="1295400"/>
          </a:xfrm>
        </p:spPr>
        <p:txBody>
          <a:bodyPr/>
          <a:lstStyle/>
          <a:p>
            <a:pPr>
              <a:defRPr/>
            </a:pPr>
            <a:r>
              <a:rPr lang="en-US" sz="1800" dirty="0" smtClean="0">
                <a:latin typeface="Calisto MT"/>
                <a:cs typeface="Calisto MT"/>
              </a:rPr>
              <a:t>Effects of Immigration on Urban Areas</a:t>
            </a:r>
            <a:endParaRPr lang="en-US" sz="1800" dirty="0">
              <a:latin typeface="Calisto MT"/>
              <a:cs typeface="Calisto MT"/>
            </a:endParaRPr>
          </a:p>
        </p:txBody>
      </p:sp>
      <p:sp>
        <p:nvSpPr>
          <p:cNvPr id="3" name="Subtitle 2"/>
          <p:cNvSpPr>
            <a:spLocks noGrp="1"/>
          </p:cNvSpPr>
          <p:nvPr>
            <p:ph type="subTitle" idx="1"/>
          </p:nvPr>
        </p:nvSpPr>
        <p:spPr>
          <a:xfrm>
            <a:off x="1530350" y="1392238"/>
            <a:ext cx="6400800" cy="762000"/>
          </a:xfrm>
        </p:spPr>
        <p:txBody>
          <a:bodyPr/>
          <a:lstStyle/>
          <a:p>
            <a:pPr>
              <a:buFont typeface="Wingdings" charset="0"/>
              <a:buNone/>
              <a:defRPr/>
            </a:pPr>
            <a:r>
              <a:rPr lang="en-US" sz="2400" dirty="0" smtClean="0">
                <a:latin typeface="Calisto MT"/>
                <a:cs typeface="Calisto MT"/>
              </a:rPr>
              <a:t>Effect 3: </a:t>
            </a:r>
            <a:r>
              <a:rPr lang="en-US" sz="2400" u="sng" dirty="0" smtClean="0">
                <a:latin typeface="Calisto MT"/>
                <a:cs typeface="Calisto MT"/>
              </a:rPr>
              <a:t>Urban Problems</a:t>
            </a:r>
            <a:endParaRPr lang="en-US" sz="2400" u="sng" dirty="0">
              <a:latin typeface="Calisto MT"/>
              <a:cs typeface="Calisto MT"/>
            </a:endParaRPr>
          </a:p>
        </p:txBody>
      </p:sp>
      <p:cxnSp>
        <p:nvCxnSpPr>
          <p:cNvPr id="5" name="Straight Connector 4"/>
          <p:cNvCxnSpPr/>
          <p:nvPr/>
        </p:nvCxnSpPr>
        <p:spPr>
          <a:xfrm>
            <a:off x="1371600" y="1617663"/>
            <a:ext cx="6400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p:cNvSpPr txBox="1">
            <a:spLocks noChangeArrowheads="1"/>
          </p:cNvSpPr>
          <p:nvPr/>
        </p:nvSpPr>
        <p:spPr bwMode="auto">
          <a:xfrm>
            <a:off x="4795838" y="2197100"/>
            <a:ext cx="3789362" cy="3694113"/>
          </a:xfrm>
          <a:prstGeom prst="rect">
            <a:avLst/>
          </a:prstGeom>
          <a:solidFill>
            <a:schemeClr val="bg2"/>
          </a:solidFill>
          <a:ln w="9525">
            <a:noFill/>
            <a:miter lim="800000"/>
            <a:headEnd/>
            <a:tailEnd/>
          </a:ln>
        </p:spPr>
        <p:txBody>
          <a:bodyPr>
            <a:spAutoFit/>
          </a:bodyPr>
          <a:lstStyle/>
          <a:p>
            <a:pPr marL="285750" indent="-285750">
              <a:buFontTx/>
              <a:buChar char="-"/>
            </a:pPr>
            <a:r>
              <a:rPr lang="en-US"/>
              <a:t>As a result of Riis and many others, laws were passed such as the</a:t>
            </a:r>
            <a:r>
              <a:rPr lang="en-US" u="sng"/>
              <a:t> NYS Tenement House Act</a:t>
            </a:r>
            <a:r>
              <a:rPr lang="en-US"/>
              <a:t>- to mandate better conditions. </a:t>
            </a:r>
          </a:p>
          <a:p>
            <a:pPr marL="285750" indent="-285750">
              <a:buFontTx/>
              <a:buChar char="-"/>
            </a:pPr>
            <a:endParaRPr lang="en-US"/>
          </a:p>
          <a:p>
            <a:pPr marL="285750" indent="-285750">
              <a:buFontTx/>
              <a:buChar char="-"/>
            </a:pPr>
            <a:r>
              <a:rPr lang="en-US"/>
              <a:t>Communities set up </a:t>
            </a:r>
            <a:r>
              <a:rPr lang="en-US" altLang="en-US" u="sng"/>
              <a:t>“</a:t>
            </a:r>
            <a:r>
              <a:rPr lang="en-US" u="sng"/>
              <a:t>settlement houses</a:t>
            </a:r>
            <a:r>
              <a:rPr lang="en-US" altLang="en-US" u="sng"/>
              <a:t>”</a:t>
            </a:r>
            <a:r>
              <a:rPr lang="en-US" u="sng"/>
              <a:t> </a:t>
            </a:r>
            <a:r>
              <a:rPr lang="en-US"/>
              <a:t>to provide aid to poor immigrants. </a:t>
            </a:r>
            <a:r>
              <a:rPr lang="en-US" u="sng"/>
              <a:t>The Hull House </a:t>
            </a:r>
            <a:r>
              <a:rPr lang="en-US"/>
              <a:t>was the most famous of them all and served over 2,000 immigrants a week. </a:t>
            </a:r>
          </a:p>
          <a:p>
            <a:pPr marL="285750" indent="-285750">
              <a:buFontTx/>
              <a:buChar char="-"/>
            </a:pPr>
            <a:endParaRPr lang="en-US"/>
          </a:p>
          <a:p>
            <a:pPr marL="285750" indent="-285750">
              <a:buFontTx/>
              <a:buChar char="-"/>
            </a:pPr>
            <a:r>
              <a:rPr lang="en-US"/>
              <a:t>Provided- </a:t>
            </a:r>
            <a:r>
              <a:rPr lang="en-US" u="sng"/>
              <a:t>daycare, English classes, cooking classes, sports, etc. </a:t>
            </a:r>
          </a:p>
        </p:txBody>
      </p:sp>
      <p:pic>
        <p:nvPicPr>
          <p:cNvPr id="33797" name="Picture 5"/>
          <p:cNvPicPr>
            <a:picLocks noChangeAspect="1"/>
          </p:cNvPicPr>
          <p:nvPr/>
        </p:nvPicPr>
        <p:blipFill>
          <a:blip r:embed="rId2"/>
          <a:srcRect/>
          <a:stretch>
            <a:fillRect/>
          </a:stretch>
        </p:blipFill>
        <p:spPr bwMode="auto">
          <a:xfrm>
            <a:off x="133350" y="1757363"/>
            <a:ext cx="2187575" cy="3430587"/>
          </a:xfrm>
          <a:prstGeom prst="rect">
            <a:avLst/>
          </a:prstGeom>
          <a:noFill/>
          <a:ln w="9525">
            <a:noFill/>
            <a:miter lim="800000"/>
            <a:headEnd/>
            <a:tailEnd/>
          </a:ln>
        </p:spPr>
      </p:pic>
      <p:pic>
        <p:nvPicPr>
          <p:cNvPr id="33798" name="Picture 6"/>
          <p:cNvPicPr>
            <a:picLocks noChangeAspect="1"/>
          </p:cNvPicPr>
          <p:nvPr/>
        </p:nvPicPr>
        <p:blipFill>
          <a:blip r:embed="rId3"/>
          <a:srcRect/>
          <a:stretch>
            <a:fillRect/>
          </a:stretch>
        </p:blipFill>
        <p:spPr bwMode="auto">
          <a:xfrm>
            <a:off x="250825" y="4681538"/>
            <a:ext cx="2241550" cy="1747837"/>
          </a:xfrm>
          <a:prstGeom prst="rect">
            <a:avLst/>
          </a:prstGeom>
          <a:noFill/>
          <a:ln w="9525">
            <a:noFill/>
            <a:miter lim="800000"/>
            <a:headEnd/>
            <a:tailEnd/>
          </a:ln>
        </p:spPr>
      </p:pic>
      <p:pic>
        <p:nvPicPr>
          <p:cNvPr id="33799" name="Picture 8"/>
          <p:cNvPicPr>
            <a:picLocks noChangeAspect="1"/>
          </p:cNvPicPr>
          <p:nvPr/>
        </p:nvPicPr>
        <p:blipFill>
          <a:blip r:embed="rId4"/>
          <a:srcRect/>
          <a:stretch>
            <a:fillRect/>
          </a:stretch>
        </p:blipFill>
        <p:spPr bwMode="auto">
          <a:xfrm>
            <a:off x="1530350" y="2154238"/>
            <a:ext cx="3184525" cy="22209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8_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8_Couture">
      <a:majorFont>
        <a:latin typeface=""/>
        <a:ea typeface="MS PGothic"/>
        <a:cs typeface="ＭＳ Ｐゴシック"/>
      </a:majorFont>
      <a:minorFont>
        <a:latin typeface=""/>
        <a:ea typeface="MS PGothic"/>
        <a:cs typeface="ＭＳ Ｐゴシック"/>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1969</TotalTime>
  <Words>561</Words>
  <Application>Microsoft Office PowerPoint</Application>
  <PresentationFormat>On-screen Show (4:3)</PresentationFormat>
  <Paragraphs>55</Paragraphs>
  <Slides>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Garamond</vt:lpstr>
      <vt:lpstr>MS PGothic</vt:lpstr>
      <vt:lpstr>Arial</vt:lpstr>
      <vt:lpstr>Wingdings</vt:lpstr>
      <vt:lpstr>Calibri</vt:lpstr>
      <vt:lpstr>MS PGothic</vt:lpstr>
      <vt:lpstr>Calisto MT</vt:lpstr>
      <vt:lpstr>Abadi MT Condensed</vt:lpstr>
      <vt:lpstr>Arial Black</vt:lpstr>
      <vt:lpstr>8_Couture</vt:lpstr>
      <vt:lpstr>Community Help </vt:lpstr>
      <vt:lpstr>QUESTIONS OF THE DAY:</vt:lpstr>
      <vt:lpstr>Factors that influenced settlement</vt:lpstr>
      <vt:lpstr>Effects of Immigration on Urban Areas</vt:lpstr>
      <vt:lpstr>Slide 5</vt:lpstr>
      <vt:lpstr>Effects of Immigration on Urban Areas</vt:lpstr>
      <vt:lpstr>Slide 7</vt:lpstr>
      <vt:lpstr>Effects of Immigration on Urban Areas</vt:lpstr>
      <vt:lpstr>Effects of Immigration on Urban Areas</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 ..</dc:creator>
  <cp:lastModifiedBy>bwaller</cp:lastModifiedBy>
  <cp:revision>38</cp:revision>
  <dcterms:created xsi:type="dcterms:W3CDTF">2012-11-13T01:55:14Z</dcterms:created>
  <dcterms:modified xsi:type="dcterms:W3CDTF">2013-11-08T18:50:35Z</dcterms:modified>
</cp:coreProperties>
</file>